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4"/>
  </p:handoutMasterIdLst>
  <p:sldIdLst>
    <p:sldId id="256" r:id="rId2"/>
    <p:sldId id="265" r:id="rId3"/>
    <p:sldId id="260" r:id="rId4"/>
    <p:sldId id="266" r:id="rId5"/>
    <p:sldId id="259" r:id="rId6"/>
    <p:sldId id="267" r:id="rId7"/>
    <p:sldId id="258" r:id="rId8"/>
    <p:sldId id="261" r:id="rId9"/>
    <p:sldId id="292" r:id="rId10"/>
    <p:sldId id="268" r:id="rId11"/>
    <p:sldId id="274" r:id="rId12"/>
    <p:sldId id="293" r:id="rId13"/>
    <p:sldId id="294" r:id="rId14"/>
    <p:sldId id="301" r:id="rId15"/>
    <p:sldId id="306" r:id="rId16"/>
    <p:sldId id="307" r:id="rId17"/>
    <p:sldId id="305" r:id="rId18"/>
    <p:sldId id="295" r:id="rId19"/>
    <p:sldId id="270" r:id="rId20"/>
    <p:sldId id="269" r:id="rId21"/>
    <p:sldId id="272" r:id="rId22"/>
    <p:sldId id="271" r:id="rId23"/>
    <p:sldId id="304" r:id="rId24"/>
    <p:sldId id="273" r:id="rId25"/>
    <p:sldId id="262" r:id="rId26"/>
    <p:sldId id="290" r:id="rId27"/>
    <p:sldId id="289" r:id="rId28"/>
    <p:sldId id="299" r:id="rId29"/>
    <p:sldId id="296" r:id="rId30"/>
    <p:sldId id="297" r:id="rId31"/>
    <p:sldId id="298" r:id="rId32"/>
    <p:sldId id="279" r:id="rId33"/>
    <p:sldId id="280" r:id="rId34"/>
    <p:sldId id="282" r:id="rId35"/>
    <p:sldId id="285" r:id="rId36"/>
    <p:sldId id="286" r:id="rId37"/>
    <p:sldId id="287" r:id="rId38"/>
    <p:sldId id="281" r:id="rId39"/>
    <p:sldId id="283" r:id="rId40"/>
    <p:sldId id="302" r:id="rId41"/>
    <p:sldId id="288" r:id="rId42"/>
    <p:sldId id="275" r:id="rId4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fld id="{F667087E-9F1B-4BD7-BBAC-8873D10B097D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fld id="{F26534B0-6A68-41E1-A0F2-EC6334A992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7923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624D7-AEF7-46EF-B18B-60D8DB959FDD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30A4B-F66D-4E2E-9A2F-83191BD33F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27B7-6552-4567-B610-1E2F434D4FF6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0B49-443C-4618-BA4F-56FFC218E6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41C7-1303-4618-9846-8C75A00C29A5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44F5-06A8-4316-8A15-5D2C30DDBDC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2E8D5-B4D7-44F3-9509-FBAE14A927DF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769BB-14B8-48D7-B5D1-7DB47D1B97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98D7-6B6C-4642-A655-E003274EF6D6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78D7-06D3-4662-A984-96BB3D0C9D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61A5-B71E-4397-9601-EB31F1765386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1E23-7513-4B10-AB8B-D8059A1B09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DAA0-52B7-40CB-87EE-7990636AA81A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CA7CB-71FC-466A-B90E-DAB280A5A4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30B93-7638-47E1-8C62-57D9E5EE33CF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FF867-F398-4A7F-923A-6AA18BFBA7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2870A-CBE1-430F-9DA8-9835C2F21473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D09A0-7B58-462F-8D1C-FCB9230265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F62D-99CD-40FF-89F7-D446E2C2AD4E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F257F-E2F7-4AF3-800F-DBE1ADC2FF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8ADC-E774-4D86-9060-548A0B1671C4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E9836-2B0E-4EEF-BC0B-86F9BAEC1A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11BD2B-B657-43D5-8E14-7FE6DAE3BA8E}" type="datetimeFigureOut">
              <a:rPr lang="it-IT"/>
              <a:pPr>
                <a:defRPr/>
              </a:pPr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067DA9-41BC-4F72-9B8F-084C6DB68F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Comic Sans MS" pitchFamily="66" charset="0"/>
              </a:rPr>
              <a:t>I VOLTI DELLA SPERANZA</a:t>
            </a:r>
          </a:p>
        </p:txBody>
      </p:sp>
      <p:sp>
        <p:nvSpPr>
          <p:cNvPr id="14338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it-IT" sz="20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/>
          </p:cNvSpPr>
          <p:nvPr>
            <p:ph type="body" idx="1"/>
          </p:nvPr>
        </p:nvSpPr>
        <p:spPr>
          <a:xfrm>
            <a:off x="285750" y="428625"/>
            <a:ext cx="8401050" cy="5697538"/>
          </a:xfrm>
        </p:spPr>
        <p:txBody>
          <a:bodyPr/>
          <a:lstStyle/>
          <a:p>
            <a:r>
              <a:rPr lang="it-IT" sz="3600" b="1" dirty="0" smtClean="0">
                <a:latin typeface="Comic Sans MS" pitchFamily="66" charset="0"/>
              </a:rPr>
              <a:t>Tra le molte immagini del mito ricorriamo all’immagine del </a:t>
            </a:r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LABIRINTO</a:t>
            </a:r>
            <a:r>
              <a:rPr lang="it-IT" sz="3600" b="1" dirty="0" smtClean="0">
                <a:latin typeface="Comic Sans MS" pitchFamily="66" charset="0"/>
              </a:rPr>
              <a:t>  per i molti e complessi significati che racchiude</a:t>
            </a:r>
          </a:p>
          <a:p>
            <a:r>
              <a:rPr lang="it-IT" sz="3600" b="1" dirty="0" smtClean="0">
                <a:latin typeface="Comic Sans MS" pitchFamily="66" charset="0"/>
              </a:rPr>
              <a:t>Ci sembra che il significato fondamentale espresso dal labirinto sia quello della vita rappresentata come un cammino disseminato da ostacoli ed impedimenti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sz="5400" b="1" dirty="0" smtClean="0">
                <a:solidFill>
                  <a:srgbClr val="FF0000"/>
                </a:solidFill>
                <a:latin typeface="Comic Sans MS" pitchFamily="66" charset="0"/>
              </a:rPr>
              <a:t>IL LABIRINTO  COME SIMBOLO DELL’INCERTO CAMMINO DI OGNI VITA UMANA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C:\Users\Paola\Desktop\cnosso_coi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333375"/>
            <a:ext cx="6911975" cy="636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C:\Users\Paola\Desktop\images[3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11125"/>
            <a:ext cx="7058025" cy="665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28675" name="Picture 2" descr="C:\Users\Paola\Desktop\gonzaga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04775"/>
            <a:ext cx="7959725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60421" name="Picture 5" descr="ANd9GcRO9_nYQ6t8by4WxXR_YPibLUQ-onoQzTGnZX0SYw--419Cg4l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208963" cy="6424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61445" name="Picture 5" descr="ANd9GcSo2X4FKXdiwXbXL-Kb4pCeKzoeEQjdcBJcmZ7e8jGRN92nj11PL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0"/>
            <a:ext cx="8064500" cy="6669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30723" name="Picture 4" descr="villa pisan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88913"/>
            <a:ext cx="8496300" cy="666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Users\Paola\Desktop\images[5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5275"/>
            <a:ext cx="9144000" cy="627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/>
          </p:cNvSpPr>
          <p:nvPr>
            <p:ph type="body" idx="1"/>
          </p:nvPr>
        </p:nvSpPr>
        <p:spPr>
          <a:xfrm>
            <a:off x="539750" y="549275"/>
            <a:ext cx="8301038" cy="58928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L’idea che viene sconvolta nell’immagine del labirinto è l’assenza di punti di riferimento, di direzionalità che crea disorientamento e smarrimento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it-IT" b="1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Per tutti nella vita ci sono momenti in cui si è chiamati ad una particolare sofferenza ed è in questi momenti che la persona si sente in crisi come se si trovasse in un labirinto senza vie d’uscita imprigionata in una dimensione di cui non conosce lo sbocco.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contenuto 2"/>
          <p:cNvSpPr>
            <a:spLocks noGrp="1"/>
          </p:cNvSpPr>
          <p:nvPr>
            <p:ph idx="1"/>
          </p:nvPr>
        </p:nvSpPr>
        <p:spPr>
          <a:xfrm>
            <a:off x="428625" y="428625"/>
            <a:ext cx="8258175" cy="56975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3600" b="1" smtClean="0">
                <a:latin typeface="Comic Sans MS" pitchFamily="66" charset="0"/>
              </a:rPr>
              <a:t>L’immaginario mitologico ha lasciato nella nostra cultura impronte incancellabili attraverso figure che hanno assunto nel corso del tempo significati e caratteri universali. </a:t>
            </a:r>
          </a:p>
          <a:p>
            <a:pPr eaLnBrk="1" hangingPunct="1">
              <a:buFont typeface="Arial" charset="0"/>
              <a:buNone/>
            </a:pPr>
            <a:r>
              <a:rPr lang="it-IT" sz="3600" b="1" smtClean="0">
                <a:latin typeface="Comic Sans MS" pitchFamily="66" charset="0"/>
              </a:rPr>
              <a:t>  Significati e caratteri che hanno finito per diventare metafore senza tempo delle vicende umane, storiche e psicologiche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/>
          </p:cNvSpPr>
          <p:nvPr>
            <p:ph type="body" idx="1"/>
          </p:nvPr>
        </p:nvSpPr>
        <p:spPr>
          <a:xfrm>
            <a:off x="468313" y="476250"/>
            <a:ext cx="8229600" cy="59769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smtClean="0"/>
              <a:t>   </a:t>
            </a:r>
            <a:r>
              <a:rPr lang="it-IT" b="1" smtClean="0">
                <a:latin typeface="Comic Sans MS" pitchFamily="66" charset="0"/>
              </a:rPr>
              <a:t>Il labirinto rappresenta il continuo interrogarsi fra opportunità diverse e nello stesso tempo rappresenta l’immagine della precarietà, dell’incertezza e della difficoltà della scelta perché la meta non sempre è visibile, a volte é una sfida all’ignoto quella a cui si é chiamati.</a:t>
            </a:r>
          </a:p>
          <a:p>
            <a:pPr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Per questo il labirinto si presta facilmente ad un discorso sul dolore e sulla sofferenza</a:t>
            </a:r>
            <a:endParaRPr lang="it-IT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/>
          </p:cNvSpPr>
          <p:nvPr>
            <p:ph type="body" idx="1"/>
          </p:nvPr>
        </p:nvSpPr>
        <p:spPr>
          <a:xfrm>
            <a:off x="395288" y="188913"/>
            <a:ext cx="8291512" cy="59372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La sofferenza conduce in un territorio buio, aspro in cui le precedenti categorie di interpretazione della realtà risultano non più adeguate e sufficienti</a:t>
            </a:r>
          </a:p>
          <a:p>
            <a:pPr>
              <a:buFont typeface="Arial" charset="0"/>
              <a:buNone/>
            </a:pPr>
            <a:endParaRPr lang="it-IT" b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La persona sofferente vive una situazione di disorientamento poiché le sembra di non possedere più un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CENTRO</a:t>
            </a:r>
            <a:r>
              <a:rPr lang="it-IT" b="1" dirty="0" smtClean="0">
                <a:latin typeface="Comic Sans MS" pitchFamily="66" charset="0"/>
              </a:rPr>
              <a:t> interno di energia, di calore che prima alimentava la sua vita.</a:t>
            </a: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Grp="1"/>
          </p:cNvSpPr>
          <p:nvPr>
            <p:ph type="body" idx="1"/>
          </p:nvPr>
        </p:nvSpPr>
        <p:spPr>
          <a:xfrm>
            <a:off x="395288" y="404813"/>
            <a:ext cx="8291512" cy="5721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sz="3600" b="1" dirty="0" smtClean="0">
                <a:latin typeface="Comic Sans MS" pitchFamily="66" charset="0"/>
              </a:rPr>
              <a:t>Il percorso del labirinto richiama, inoltre, l’idea del viaggio inteso come viaggio dell’esistenza. Lo scopo del viaggio è di arrivare ad una meta, nel caso del labirinto è di raggiungere un </a:t>
            </a:r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CENTRO. </a:t>
            </a:r>
          </a:p>
          <a:p>
            <a:pPr>
              <a:buFont typeface="Arial" charset="0"/>
              <a:buNone/>
            </a:pPr>
            <a:r>
              <a:rPr lang="it-IT" sz="3600" b="1" dirty="0" smtClean="0">
                <a:latin typeface="Comic Sans MS" pitchFamily="66" charset="0"/>
              </a:rPr>
              <a:t>  Il </a:t>
            </a:r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CENTRO </a:t>
            </a:r>
            <a:r>
              <a:rPr lang="it-IT" sz="3600" b="1" dirty="0" smtClean="0">
                <a:latin typeface="Comic Sans MS" pitchFamily="66" charset="0"/>
              </a:rPr>
              <a:t>simboleggia un campo di forze destinate a produrre cambiamento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17475"/>
            <a:ext cx="7058025" cy="662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/>
          </p:cNvSpPr>
          <p:nvPr>
            <p:ph type="body" idx="1"/>
          </p:nvPr>
        </p:nvSpPr>
        <p:spPr>
          <a:xfrm>
            <a:off x="0" y="642938"/>
            <a:ext cx="8586788" cy="5786437"/>
          </a:xfrm>
        </p:spPr>
        <p:txBody>
          <a:bodyPr/>
          <a:lstStyle/>
          <a:p>
            <a:pPr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sz="4000" b="1" dirty="0" smtClean="0">
                <a:latin typeface="Comic Sans MS" pitchFamily="66" charset="0"/>
              </a:rPr>
              <a:t>La sofferenza è alleviata dal significato che ogni persona attribuisce alla propria esperienza.</a:t>
            </a:r>
          </a:p>
          <a:p>
            <a:pPr>
              <a:buFont typeface="Arial" charset="0"/>
              <a:buNone/>
            </a:pPr>
            <a:r>
              <a:rPr lang="it-IT" sz="4000" b="1" dirty="0" smtClean="0">
                <a:latin typeface="Comic Sans MS" pitchFamily="66" charset="0"/>
              </a:rPr>
              <a:t> Come può una persona che vive una minaccia esistenziale trovare significato?</a:t>
            </a:r>
          </a:p>
          <a:p>
            <a:pPr>
              <a:buFont typeface="Arial" charset="0"/>
              <a:buNone/>
            </a:pPr>
            <a:endParaRPr lang="it-IT" sz="4000" b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it-IT" sz="4000" b="1" dirty="0" smtClean="0">
                <a:latin typeface="Comic Sans MS" pitchFamily="66" charset="0"/>
              </a:rPr>
              <a:t>  </a:t>
            </a:r>
          </a:p>
          <a:p>
            <a:pPr>
              <a:buFont typeface="Arial" charset="0"/>
              <a:buNone/>
            </a:pPr>
            <a:r>
              <a:rPr lang="it-IT" sz="4000" b="1" dirty="0" smtClean="0">
                <a:latin typeface="Comic Sans MS" pitchFamily="66" charset="0"/>
              </a:rPr>
              <a:t>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sz="4400" b="1" smtClean="0">
                <a:latin typeface="Comic Sans MS" pitchFamily="66" charset="0"/>
              </a:rPr>
              <a:t>  E’ proprio dalla sofferenza che scaturisce la domanda sul senso, su ciò che veramente è centrale ed essenziale nella vita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egnaposto contenuto 2"/>
          <p:cNvSpPr>
            <a:spLocks noGrp="1"/>
          </p:cNvSpPr>
          <p:nvPr>
            <p:ph idx="1"/>
          </p:nvPr>
        </p:nvSpPr>
        <p:spPr>
          <a:xfrm>
            <a:off x="214313" y="571500"/>
            <a:ext cx="8472487" cy="55546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La speranza tocca appunto questo centro.</a:t>
            </a: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Il principio speranza </a:t>
            </a:r>
            <a:r>
              <a:rPr lang="it-IT" b="1" dirty="0" smtClean="0">
                <a:latin typeface="Comic Sans MS" pitchFamily="66" charset="0"/>
              </a:rPr>
              <a:t>ruota attorno a quello che </a:t>
            </a:r>
            <a:r>
              <a:rPr lang="it-IT" b="1" dirty="0" err="1" smtClean="0">
                <a:latin typeface="Comic Sans MS" pitchFamily="66" charset="0"/>
              </a:rPr>
              <a:t>E.Bloch</a:t>
            </a:r>
            <a:r>
              <a:rPr lang="it-IT" b="1" dirty="0" smtClean="0">
                <a:latin typeface="Comic Sans MS" pitchFamily="66" charset="0"/>
              </a:rPr>
              <a:t> chiama “incontro con noi stessi”</a:t>
            </a: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La speranza non riguarda tanto o solo il futuro quanto il presente in cui ogni istante può diventare significativo  per  scoprire il senso delle cose e dell’esistenza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egnaposto contenuto 2"/>
          <p:cNvSpPr>
            <a:spLocks noGrp="1"/>
          </p:cNvSpPr>
          <p:nvPr>
            <p:ph idx="1"/>
          </p:nvPr>
        </p:nvSpPr>
        <p:spPr>
          <a:xfrm>
            <a:off x="0" y="1556791"/>
            <a:ext cx="8658225" cy="4969421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la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SPERANZA</a:t>
            </a:r>
            <a:r>
              <a:rPr lang="it-IT" b="1" dirty="0" smtClean="0">
                <a:latin typeface="Comic Sans MS" pitchFamily="66" charset="0"/>
              </a:rPr>
              <a:t> non è qualcosa di statico che si situa in un dato momento, ma è un processo di costruzione che si articola su più piani,  in tempi diversi e che si radica nella </a:t>
            </a: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   			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FIDUCIA IN SE’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             FIDUCIA NEGLI ALTRI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</a:p>
          <a:p>
            <a:pPr>
              <a:buFont typeface="Arial" charset="0"/>
              <a:buNone/>
            </a:pPr>
            <a:endParaRPr lang="it-IT" b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endParaRPr lang="it-IT" b="1" dirty="0" smtClean="0">
              <a:latin typeface="Comic Sans MS" pitchFamily="66" charset="0"/>
            </a:endParaRPr>
          </a:p>
          <a:p>
            <a:endParaRPr lang="it-IT" b="1" dirty="0" smtClean="0">
              <a:latin typeface="Comic Sans MS" pitchFamily="66" charset="0"/>
            </a:endParaRPr>
          </a:p>
        </p:txBody>
      </p:sp>
      <p:sp>
        <p:nvSpPr>
          <p:cNvPr id="41986" name="Rettangolo 3"/>
          <p:cNvSpPr>
            <a:spLocks noChangeArrowheads="1"/>
          </p:cNvSpPr>
          <p:nvPr/>
        </p:nvSpPr>
        <p:spPr bwMode="auto">
          <a:xfrm>
            <a:off x="1382713" y="1157288"/>
            <a:ext cx="36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>
                <a:solidFill>
                  <a:srgbClr val="000000"/>
                </a:solidFill>
              </a:rPr>
              <a:t> </a:t>
            </a:r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t-IT" sz="5400" b="1" dirty="0" smtClean="0">
                <a:latin typeface="Comic Sans MS" pitchFamily="66" charset="0"/>
              </a:rPr>
              <a:t> </a:t>
            </a:r>
            <a:r>
              <a:rPr lang="it-IT" sz="4400" b="1" dirty="0" smtClean="0">
                <a:latin typeface="Comic Sans MS" pitchFamily="66" charset="0"/>
              </a:rPr>
              <a:t>LA SPERANZA SI COLTIVA DENTRO RELAZIONI DI FIDUCIA</a:t>
            </a:r>
          </a:p>
          <a:p>
            <a:pPr>
              <a:buFont typeface="Arial" charset="0"/>
              <a:buNone/>
            </a:pPr>
            <a:r>
              <a:rPr lang="it-IT" sz="4400" b="1" dirty="0" smtClean="0">
                <a:latin typeface="Comic Sans MS" pitchFamily="66" charset="0"/>
              </a:rPr>
              <a:t> </a:t>
            </a:r>
            <a:r>
              <a:rPr lang="it-IT" sz="4400" b="1" dirty="0" smtClean="0">
                <a:solidFill>
                  <a:srgbClr val="FF0000"/>
                </a:solidFill>
                <a:latin typeface="Comic Sans MS" pitchFamily="66" charset="0"/>
              </a:rPr>
              <a:t>…</a:t>
            </a:r>
            <a:r>
              <a:rPr lang="it-IT" sz="4400" b="1" i="1" dirty="0" smtClean="0">
                <a:solidFill>
                  <a:srgbClr val="FF0000"/>
                </a:solidFill>
                <a:latin typeface="Comic Sans MS" pitchFamily="66" charset="0"/>
              </a:rPr>
              <a:t>quando ti fidi, ti affidi,  		quindi speri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egnaposto contenuto 2"/>
          <p:cNvSpPr>
            <a:spLocks noGrp="1"/>
          </p:cNvSpPr>
          <p:nvPr>
            <p:ph idx="1"/>
          </p:nvPr>
        </p:nvSpPr>
        <p:spPr>
          <a:xfrm>
            <a:off x="179388" y="260350"/>
            <a:ext cx="8713787" cy="63373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La fiducia e con essa la speranza  					riguardano: </a:t>
            </a:r>
          </a:p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     A</a:t>
            </a:r>
            <a:r>
              <a:rPr lang="it-IT" sz="2800" b="1" dirty="0" smtClean="0">
                <a:latin typeface="Comic Sans MS" pitchFamily="66" charset="0"/>
              </a:rPr>
              <a:t>spetti interni </a:t>
            </a:r>
            <a:r>
              <a:rPr lang="it-IT" sz="2800" b="1" dirty="0" smtClean="0">
                <a:latin typeface="Comic Sans MS" pitchFamily="66" charset="0"/>
              </a:rPr>
              <a:t>della persona</a:t>
            </a:r>
          </a:p>
          <a:p>
            <a:r>
              <a:rPr lang="it-IT" sz="2800" b="1" dirty="0" smtClean="0">
                <a:latin typeface="Comic Sans MS" pitchFamily="66" charset="0"/>
              </a:rPr>
              <a:t>	caratteristiche psicologiche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	valori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 interessi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 adattamento al cambiamento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 aspettative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 spiritualità </a:t>
            </a: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  capacità di controllo e di decisione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contenuto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4800" b="1" smtClean="0">
                <a:latin typeface="Comic Sans MS" pitchFamily="66" charset="0"/>
              </a:rPr>
              <a:t>I miti sono racconti archetipi che riflettono i grandi interrogativi dell’uomo, ne esprimono la realtà interiore,lo aiutano a porsi in relazione con il mondo e a comprenderlo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egnaposto contenuto 2"/>
          <p:cNvSpPr>
            <a:spLocks noGrp="1"/>
          </p:cNvSpPr>
          <p:nvPr>
            <p:ph idx="1"/>
          </p:nvPr>
        </p:nvSpPr>
        <p:spPr>
          <a:xfrm>
            <a:off x="357188" y="428625"/>
            <a:ext cx="8329612" cy="5697538"/>
          </a:xfrm>
        </p:spPr>
        <p:txBody>
          <a:bodyPr/>
          <a:lstStyle/>
          <a:p>
            <a:pPr>
              <a:buFont typeface="Arial" charset="0"/>
              <a:buNone/>
            </a:pPr>
            <a:endParaRPr lang="it-IT" sz="2800" b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endParaRPr lang="it-IT" sz="2800" b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it-IT" sz="2800" b="1" dirty="0" smtClean="0">
                <a:latin typeface="Comic Sans MS" pitchFamily="66" charset="0"/>
              </a:rPr>
              <a:t>Aspetti esterni:</a:t>
            </a:r>
          </a:p>
          <a:p>
            <a:pPr>
              <a:buFont typeface="Arial" charset="0"/>
              <a:buNone/>
            </a:pPr>
            <a:endParaRPr lang="it-IT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2800" b="1" dirty="0" smtClean="0">
                <a:latin typeface="Comic Sans MS" pitchFamily="66" charset="0"/>
              </a:rPr>
              <a:t> relazioni  interpersonali, familiari, </a:t>
            </a:r>
            <a:endParaRPr lang="it-IT" sz="28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2800" b="1" dirty="0">
                <a:latin typeface="Comic Sans MS" pitchFamily="66" charset="0"/>
              </a:rPr>
              <a:t> </a:t>
            </a:r>
            <a:r>
              <a:rPr lang="it-IT" sz="2800" b="1" dirty="0" smtClean="0">
                <a:latin typeface="Comic Sans MS" pitchFamily="66" charset="0"/>
              </a:rPr>
              <a:t>supporti </a:t>
            </a:r>
            <a:r>
              <a:rPr lang="it-IT" sz="2800" b="1" dirty="0" smtClean="0">
                <a:latin typeface="Comic Sans MS" pitchFamily="66" charset="0"/>
              </a:rPr>
              <a:t>sociali, emotivi</a:t>
            </a:r>
          </a:p>
          <a:p>
            <a:pPr>
              <a:buFont typeface="Wingdings" pitchFamily="2" charset="2"/>
              <a:buChar char="v"/>
            </a:pPr>
            <a:endParaRPr lang="it-IT" sz="28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smtClean="0">
                <a:latin typeface="Comic Sans MS" pitchFamily="66" charset="0"/>
              </a:rPr>
              <a:t> STRATEGIE PER SUPPORTARE LA SPERANZA</a:t>
            </a:r>
            <a:endParaRPr lang="it-IT" smtClean="0"/>
          </a:p>
        </p:txBody>
      </p:sp>
      <p:sp>
        <p:nvSpPr>
          <p:cNvPr id="46082" name="Segnaposto contenuto 2"/>
          <p:cNvSpPr>
            <a:spLocks noGrp="1"/>
          </p:cNvSpPr>
          <p:nvPr>
            <p:ph idx="1"/>
          </p:nvPr>
        </p:nvSpPr>
        <p:spPr>
          <a:xfrm>
            <a:off x="214313" y="1857375"/>
            <a:ext cx="8429625" cy="5000625"/>
          </a:xfrm>
        </p:spPr>
        <p:txBody>
          <a:bodyPr/>
          <a:lstStyle/>
          <a:p>
            <a:r>
              <a:rPr lang="it-IT" b="1" dirty="0" smtClean="0">
                <a:latin typeface="Comic Sans MS" pitchFamily="66" charset="0"/>
              </a:rPr>
              <a:t>fissare obiettivi a breve termine, prossimi al presente, non fughe in avanti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latin typeface="Comic Sans MS" pitchFamily="66" charset="0"/>
              </a:rPr>
              <a:t>      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it-IT" b="1" i="1" dirty="0" err="1" smtClean="0">
                <a:solidFill>
                  <a:srgbClr val="FF0000"/>
                </a:solidFill>
                <a:latin typeface="Comic Sans MS" pitchFamily="66" charset="0"/>
              </a:rPr>
              <a:t>…coltivare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brevi speranze)</a:t>
            </a:r>
          </a:p>
          <a:p>
            <a:r>
              <a:rPr lang="it-IT" b="1" dirty="0" smtClean="0">
                <a:latin typeface="Comic Sans MS" pitchFamily="66" charset="0"/>
              </a:rPr>
              <a:t>aiutare a stare sul presente</a:t>
            </a:r>
          </a:p>
          <a:p>
            <a:r>
              <a:rPr lang="it-IT" b="1" dirty="0" smtClean="0">
                <a:latin typeface="Comic Sans MS" pitchFamily="66" charset="0"/>
              </a:rPr>
              <a:t>concentrarsi su ricordi positivi</a:t>
            </a:r>
          </a:p>
          <a:p>
            <a:r>
              <a:rPr lang="it-IT" b="1" dirty="0" smtClean="0">
                <a:latin typeface="Comic Sans MS" pitchFamily="66" charset="0"/>
              </a:rPr>
              <a:t>riconoscere gli obiettivi raggiunti in ordine alla propria vita e a quella altrui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B203E-2A5E-4EC4-808F-3C399211C4C4}" type="slidenum">
              <a:rPr lang="it-IT" smtClean="0"/>
              <a:pPr>
                <a:defRPr/>
              </a:pPr>
              <a:t>32</a:t>
            </a:fld>
            <a:endParaRPr lang="it-IT" smtClean="0"/>
          </a:p>
        </p:txBody>
      </p:sp>
      <p:sp>
        <p:nvSpPr>
          <p:cNvPr id="49154" name="Segnaposto contenuto 2"/>
          <p:cNvSpPr>
            <a:spLocks noGrp="1"/>
          </p:cNvSpPr>
          <p:nvPr>
            <p:ph idx="1"/>
          </p:nvPr>
        </p:nvSpPr>
        <p:spPr>
          <a:xfrm>
            <a:off x="357188" y="428625"/>
            <a:ext cx="8397875" cy="599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sz="3600" b="1" smtClean="0">
                <a:latin typeface="Comic Sans MS" pitchFamily="66" charset="0"/>
              </a:rPr>
              <a:t>  Ogni vita e ogni morte hanno un valore </a:t>
            </a:r>
            <a:r>
              <a:rPr lang="it-IT" sz="3600" b="1" smtClean="0">
                <a:solidFill>
                  <a:srgbClr val="FF0000"/>
                </a:solidFill>
                <a:latin typeface="Comic Sans MS" pitchFamily="66" charset="0"/>
              </a:rPr>
              <a:t>biologico e uno biografico</a:t>
            </a:r>
            <a:r>
              <a:rPr lang="it-IT" sz="3600" b="1" smtClean="0">
                <a:latin typeface="Comic Sans MS" pitchFamily="66" charset="0"/>
              </a:rPr>
              <a:t>; il valore </a:t>
            </a:r>
            <a:r>
              <a:rPr lang="it-IT" sz="3600" b="1" smtClean="0">
                <a:solidFill>
                  <a:srgbClr val="FF0000"/>
                </a:solidFill>
                <a:latin typeface="Comic Sans MS" pitchFamily="66" charset="0"/>
              </a:rPr>
              <a:t>biologico </a:t>
            </a:r>
            <a:r>
              <a:rPr lang="it-IT" sz="3600" b="1" smtClean="0">
                <a:latin typeface="Comic Sans MS" pitchFamily="66" charset="0"/>
              </a:rPr>
              <a:t>è quello che attribuiamo ad ogni essere vivente (dai microrganismi,alle piante, agli animali) </a:t>
            </a:r>
          </a:p>
          <a:p>
            <a:pPr>
              <a:buFont typeface="Wingdings" pitchFamily="2" charset="2"/>
              <a:buNone/>
            </a:pPr>
            <a:r>
              <a:rPr lang="it-IT" sz="3600" b="1" smtClean="0">
                <a:latin typeface="Comic Sans MS" pitchFamily="66" charset="0"/>
              </a:rPr>
              <a:t>  quello </a:t>
            </a:r>
            <a:r>
              <a:rPr lang="it-IT" sz="3600" b="1" smtClean="0">
                <a:solidFill>
                  <a:srgbClr val="FF0000"/>
                </a:solidFill>
                <a:latin typeface="Comic Sans MS" pitchFamily="66" charset="0"/>
              </a:rPr>
              <a:t>biografico </a:t>
            </a:r>
            <a:r>
              <a:rPr lang="it-IT" sz="3600" b="1" smtClean="0">
                <a:latin typeface="Comic Sans MS" pitchFamily="66" charset="0"/>
              </a:rPr>
              <a:t>riguarda invece la persona, la sua vita psicologica, la sua storia, le sue aspirazioni…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egnaposto contenuto 2"/>
          <p:cNvSpPr>
            <a:spLocks noGrp="1"/>
          </p:cNvSpPr>
          <p:nvPr>
            <p:ph idx="1"/>
          </p:nvPr>
        </p:nvSpPr>
        <p:spPr>
          <a:xfrm>
            <a:off x="285750" y="214313"/>
            <a:ext cx="8401050" cy="5911850"/>
          </a:xfrm>
        </p:spPr>
        <p:txBody>
          <a:bodyPr/>
          <a:lstStyle/>
          <a:p>
            <a:pPr>
              <a:buFontTx/>
              <a:buNone/>
            </a:pPr>
            <a:r>
              <a:rPr lang="it-IT" b="1" dirty="0" smtClean="0">
                <a:latin typeface="Comic Sans MS" pitchFamily="66" charset="0"/>
              </a:rPr>
              <a:t>  La </a:t>
            </a:r>
            <a:r>
              <a:rPr lang="it-IT" b="1" dirty="0" smtClean="0">
                <a:latin typeface="Comic Sans MS" pitchFamily="66" charset="0"/>
              </a:rPr>
              <a:t>malattia/disagio </a:t>
            </a:r>
            <a:r>
              <a:rPr lang="it-IT" b="1" dirty="0" smtClean="0">
                <a:latin typeface="Comic Sans MS" pitchFamily="66" charset="0"/>
              </a:rPr>
              <a:t>è prima di tutto una esperienza umana, qualunque sia la sua eziologia, e si carica di significati legati al contesto e alla personale storia </a:t>
            </a:r>
            <a:r>
              <a:rPr lang="it-IT" b="1" dirty="0" smtClean="0">
                <a:latin typeface="Comic Sans MS" pitchFamily="66" charset="0"/>
              </a:rPr>
              <a:t>della persona. </a:t>
            </a:r>
            <a:endParaRPr lang="it-IT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b="1" dirty="0" smtClean="0">
                <a:latin typeface="Comic Sans MS" pitchFamily="66" charset="0"/>
              </a:rPr>
              <a:t>  Non è possibile comprendere una persona senza capire i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“mondi” </a:t>
            </a:r>
            <a:r>
              <a:rPr lang="it-IT" b="1" dirty="0" smtClean="0">
                <a:latin typeface="Comic Sans MS" pitchFamily="66" charset="0"/>
              </a:rPr>
              <a:t>di quella persona e la rete di significati nei quali questa persona vive. Le parole e le trame delle storie hanno un ruolo </a:t>
            </a:r>
            <a:r>
              <a:rPr lang="it-IT" b="1" dirty="0" smtClean="0">
                <a:latin typeface="Comic Sans MS" pitchFamily="66" charset="0"/>
              </a:rPr>
              <a:t>fondamentale</a:t>
            </a:r>
            <a:endParaRPr lang="it-IT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egnaposto contenuto 2"/>
          <p:cNvSpPr>
            <a:spLocks noGrp="1"/>
          </p:cNvSpPr>
          <p:nvPr>
            <p:ph idx="1"/>
          </p:nvPr>
        </p:nvSpPr>
        <p:spPr>
          <a:xfrm>
            <a:off x="285750" y="0"/>
            <a:ext cx="8329613" cy="6126163"/>
          </a:xfrm>
        </p:spPr>
        <p:txBody>
          <a:bodyPr/>
          <a:lstStyle/>
          <a:p>
            <a:pPr>
              <a:buFontTx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</a:p>
          <a:p>
            <a:pPr>
              <a:buFontTx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4000" b="1" smtClean="0">
                <a:latin typeface="Comic Sans MS" pitchFamily="66" charset="0"/>
              </a:rPr>
              <a:t>La narrazione presenta una straordinaria capacità di raccordo con le modalità con cui la persona ha vissuto la propria vita, le ha assegnato un significato, ha intessuto relazioni,ha costruito e costruisce nessi fra gli eventi della sua esistenza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516563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endParaRPr lang="it-IT" sz="35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Arial" charset="0"/>
              <a:buNone/>
              <a:defRPr/>
            </a:pPr>
            <a:r>
              <a:rPr lang="it-IT" sz="3500" b="1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it-IT" sz="4400" b="1" dirty="0" smtClean="0">
                <a:latin typeface="Comic Sans MS" pitchFamily="66" charset="0"/>
              </a:rPr>
              <a:t>Consente di costruire il significato del proprio presente alla luce del passato e in vista del futuro: il soggetto diviene </a:t>
            </a:r>
            <a:r>
              <a:rPr lang="it-IT" sz="4400" b="1" dirty="0" smtClean="0">
                <a:solidFill>
                  <a:srgbClr val="FF0000"/>
                </a:solidFill>
                <a:latin typeface="Comic Sans MS" pitchFamily="66" charset="0"/>
              </a:rPr>
              <a:t>NARRATORE di SE’</a:t>
            </a:r>
          </a:p>
          <a:p>
            <a:pPr>
              <a:buFont typeface="Arial" charset="0"/>
              <a:buNone/>
              <a:defRPr/>
            </a:pPr>
            <a:r>
              <a:rPr lang="it-IT" sz="4400" b="1" dirty="0" smtClean="0">
                <a:latin typeface="Comic Sans MS" pitchFamily="66" charset="0"/>
              </a:rPr>
              <a:t>  </a:t>
            </a:r>
            <a:endParaRPr lang="it-IT" sz="4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egnaposto contenuto 2"/>
          <p:cNvSpPr>
            <a:spLocks noGrp="1"/>
          </p:cNvSpPr>
          <p:nvPr>
            <p:ph idx="1"/>
          </p:nvPr>
        </p:nvSpPr>
        <p:spPr>
          <a:xfrm>
            <a:off x="304800" y="1643063"/>
            <a:ext cx="8382000" cy="44831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sz="6000" b="1" i="1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6000" b="1" i="1" smtClean="0">
                <a:latin typeface="Comic Sans MS" pitchFamily="66" charset="0"/>
              </a:rPr>
              <a:t>La narrazione sta nel cuore del pensiero    			umano </a:t>
            </a:r>
          </a:p>
          <a:p>
            <a:pPr>
              <a:buFont typeface="Arial" charset="0"/>
              <a:buNone/>
            </a:pPr>
            <a:r>
              <a:rPr lang="it-IT" sz="6000" b="1" i="1" smtClean="0">
                <a:latin typeface="Comic Sans MS" pitchFamily="66" charset="0"/>
              </a:rPr>
              <a:t>             </a:t>
            </a:r>
            <a:r>
              <a:rPr lang="it-IT" sz="3600" b="1" i="1" smtClean="0">
                <a:latin typeface="Comic Sans MS" pitchFamily="66" charset="0"/>
              </a:rPr>
              <a:t>(J.Bruner)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egnaposto contenuto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58213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it-IT" b="1" dirty="0" smtClean="0">
                <a:latin typeface="Comic Sans MS" pitchFamily="66" charset="0"/>
              </a:rPr>
              <a:t>La narrazione ha dunque una funzione di innescare processi di elaborazione, interpretazione, comprensione, rievocazione di esperienze o di fatti dando loro una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FORMA</a:t>
            </a:r>
            <a:r>
              <a:rPr lang="it-IT" b="1" dirty="0" smtClean="0">
                <a:latin typeface="Comic Sans MS" pitchFamily="66" charset="0"/>
              </a:rPr>
              <a:t> che renda possibile:</a:t>
            </a:r>
          </a:p>
          <a:p>
            <a:r>
              <a:rPr lang="it-IT" b="1" dirty="0" smtClean="0">
                <a:latin typeface="Comic Sans MS" pitchFamily="66" charset="0"/>
              </a:rPr>
              <a:t>descriverli e raccontarli ad altri</a:t>
            </a:r>
          </a:p>
          <a:p>
            <a:r>
              <a:rPr lang="it-IT" b="1" dirty="0" smtClean="0">
                <a:latin typeface="Comic Sans MS" pitchFamily="66" charset="0"/>
              </a:rPr>
              <a:t>spiegarli alla luce di circostanze, intenzioni, aspettative</a:t>
            </a:r>
          </a:p>
          <a:p>
            <a:r>
              <a:rPr lang="it-IT" b="1" dirty="0" smtClean="0">
                <a:latin typeface="Comic Sans MS" pitchFamily="66" charset="0"/>
              </a:rPr>
              <a:t>conferire senso e significato</a:t>
            </a:r>
          </a:p>
          <a:p>
            <a:endParaRPr lang="it-IT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egnaposto contenuto 2"/>
          <p:cNvSpPr>
            <a:spLocks noGrp="1"/>
          </p:cNvSpPr>
          <p:nvPr>
            <p:ph idx="1"/>
          </p:nvPr>
        </p:nvSpPr>
        <p:spPr>
          <a:xfrm>
            <a:off x="642938" y="642938"/>
            <a:ext cx="8086725" cy="5643562"/>
          </a:xfrm>
        </p:spPr>
        <p:txBody>
          <a:bodyPr/>
          <a:lstStyle/>
          <a:p>
            <a:pPr>
              <a:buFontTx/>
              <a:buNone/>
            </a:pPr>
            <a:r>
              <a:rPr lang="it-IT" sz="3600" b="1" dirty="0" smtClean="0">
                <a:latin typeface="Comic Sans MS" pitchFamily="66" charset="0"/>
              </a:rPr>
              <a:t>  </a:t>
            </a:r>
            <a:r>
              <a:rPr lang="it-IT" sz="4000" b="1" dirty="0" smtClean="0">
                <a:latin typeface="Comic Sans MS" pitchFamily="66" charset="0"/>
              </a:rPr>
              <a:t>La rilevanza della narrazione come strumento di cura è insita nella capacità di far emergere gli aspetti più significativi della vita </a:t>
            </a:r>
            <a:r>
              <a:rPr lang="it-IT" sz="4000" b="1" dirty="0" err="1" smtClean="0">
                <a:latin typeface="Comic Sans MS" pitchFamily="66" charset="0"/>
              </a:rPr>
              <a:t>vissuta,di</a:t>
            </a:r>
            <a:r>
              <a:rPr lang="it-IT" sz="4000" b="1" dirty="0" smtClean="0">
                <a:latin typeface="Comic Sans MS" pitchFamily="66" charset="0"/>
              </a:rPr>
              <a:t> valorizzare  la persona e dare DIGNITA’ a chi sta vivendo una situazione </a:t>
            </a:r>
            <a:r>
              <a:rPr lang="it-IT" sz="4000" b="1" dirty="0" smtClean="0">
                <a:latin typeface="Comic Sans MS" pitchFamily="66" charset="0"/>
              </a:rPr>
              <a:t>di </a:t>
            </a:r>
            <a:r>
              <a:rPr lang="it-IT" sz="4000" b="1" dirty="0" smtClean="0">
                <a:latin typeface="Comic Sans MS" pitchFamily="66" charset="0"/>
              </a:rPr>
              <a:t>sofferenza</a:t>
            </a:r>
          </a:p>
          <a:p>
            <a:pPr>
              <a:buFontTx/>
              <a:buNone/>
            </a:pPr>
            <a:r>
              <a:rPr lang="it-IT" sz="4000" b="1" dirty="0" smtClean="0">
                <a:latin typeface="Comic Sans MS" pitchFamily="66" charset="0"/>
              </a:rPr>
              <a:t> 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egnaposto contenuto 2"/>
          <p:cNvSpPr>
            <a:spLocks noGrp="1"/>
          </p:cNvSpPr>
          <p:nvPr>
            <p:ph idx="1"/>
          </p:nvPr>
        </p:nvSpPr>
        <p:spPr>
          <a:xfrm>
            <a:off x="285750" y="428625"/>
            <a:ext cx="8401050" cy="5697538"/>
          </a:xfrm>
        </p:spPr>
        <p:txBody>
          <a:bodyPr/>
          <a:lstStyle/>
          <a:p>
            <a:pPr>
              <a:buFontTx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4000" b="1" smtClean="0">
                <a:latin typeface="Comic Sans MS" pitchFamily="66" charset="0"/>
              </a:rPr>
              <a:t>Rievocare è un invito a guardare con occhi diversi la propria situazione, a ricollocare nel posto </a:t>
            </a:r>
            <a:r>
              <a:rPr lang="it-IT" sz="4000" b="1" i="1" smtClean="0">
                <a:solidFill>
                  <a:srgbClr val="FF0000"/>
                </a:solidFill>
                <a:latin typeface="Comic Sans MS" pitchFamily="66" charset="0"/>
              </a:rPr>
              <a:t>giusto</a:t>
            </a:r>
            <a:r>
              <a:rPr lang="it-IT" sz="4000" b="1" smtClean="0">
                <a:latin typeface="Comic Sans MS" pitchFamily="66" charset="0"/>
              </a:rPr>
              <a:t> le azioni, le decisioni,le scelte, ciò che si vuole far sapere agli altri, ciò per cui si vuole essere ricordati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contenuto 2"/>
          <p:cNvSpPr>
            <a:spLocks noGrp="1"/>
          </p:cNvSpPr>
          <p:nvPr>
            <p:ph idx="1"/>
          </p:nvPr>
        </p:nvSpPr>
        <p:spPr>
          <a:xfrm>
            <a:off x="428625" y="428625"/>
            <a:ext cx="8258175" cy="56975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5400" b="1" smtClean="0">
                <a:latin typeface="Comic Sans MS" pitchFamily="66" charset="0"/>
              </a:rPr>
              <a:t>Le figure mitologiche sono rivelatrici della comune matrice umana e racchiudono, con la loro potente carica emotiva, una sapienza antica.</a:t>
            </a:r>
          </a:p>
          <a:p>
            <a:pPr eaLnBrk="1" hangingPunct="1">
              <a:buFont typeface="Arial" charset="0"/>
              <a:buNone/>
            </a:pPr>
            <a:r>
              <a:rPr lang="it-IT" sz="5400" b="1" smtClean="0">
                <a:latin typeface="Comic Sans MS" pitchFamily="66" charset="0"/>
              </a:rPr>
              <a:t> 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000125"/>
            <a:ext cx="8715375" cy="5857875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None/>
              <a:defRPr/>
            </a:pPr>
            <a:r>
              <a:rPr lang="it-IT" sz="4700" b="1" i="1" dirty="0" smtClean="0">
                <a:latin typeface="Comic Sans MS" pitchFamily="66" charset="0"/>
              </a:rPr>
              <a:t>“spero che quando giungerà la mia ora troverò qualcuno che mi tratterà con rispetto e che mi dirà quando devo tenermi pronto” </a:t>
            </a:r>
          </a:p>
          <a:p>
            <a:pPr algn="ctr">
              <a:buFontTx/>
              <a:buNone/>
              <a:defRPr/>
            </a:pPr>
            <a:r>
              <a:rPr lang="it-IT" sz="4700" b="1" i="1" dirty="0" smtClean="0">
                <a:latin typeface="Comic Sans MS" pitchFamily="66" charset="0"/>
              </a:rPr>
              <a:t>                Freud, 1899</a:t>
            </a:r>
          </a:p>
          <a:p>
            <a:pPr algn="ctr">
              <a:buFontTx/>
              <a:buNone/>
              <a:defRPr/>
            </a:pPr>
            <a:endParaRPr lang="it-IT" sz="4700" b="1" i="1" dirty="0" smtClean="0">
              <a:latin typeface="Comic Sans MS" pitchFamily="66" charset="0"/>
            </a:endParaRPr>
          </a:p>
          <a:p>
            <a:pPr algn="ctr">
              <a:buFontTx/>
              <a:buNone/>
              <a:defRPr/>
            </a:pPr>
            <a:r>
              <a:rPr lang="it-IT" sz="4700" b="1" i="1" dirty="0" smtClean="0">
                <a:latin typeface="Comic Sans MS" pitchFamily="66" charset="0"/>
              </a:rPr>
              <a:t>“nulla è più utile all’uomo se non l’altro uomo” </a:t>
            </a:r>
          </a:p>
          <a:p>
            <a:pPr algn="ctr">
              <a:buFontTx/>
              <a:buNone/>
              <a:defRPr/>
            </a:pPr>
            <a:r>
              <a:rPr lang="it-IT" sz="4700" b="1" i="1" dirty="0" smtClean="0">
                <a:latin typeface="Comic Sans MS" pitchFamily="66" charset="0"/>
              </a:rPr>
              <a:t>						Spinoza	</a:t>
            </a:r>
          </a:p>
          <a:p>
            <a:pPr algn="ctr">
              <a:buFontTx/>
              <a:buNone/>
              <a:defRPr/>
            </a:pPr>
            <a:endParaRPr lang="it-IT" sz="4000" b="1" i="1" dirty="0" smtClean="0">
              <a:latin typeface="Comic Sans MS" pitchFamily="66" charset="0"/>
            </a:endParaRPr>
          </a:p>
          <a:p>
            <a:pPr algn="ctr">
              <a:buFontTx/>
              <a:buNone/>
              <a:defRPr/>
            </a:pPr>
            <a:endParaRPr lang="it-IT" sz="4000" b="1" i="1" dirty="0" smtClean="0">
              <a:latin typeface="Comic Sans MS" pitchFamily="66" charset="0"/>
            </a:endParaRPr>
          </a:p>
          <a:p>
            <a:pPr algn="ctr">
              <a:buFontTx/>
              <a:buNone/>
              <a:defRPr/>
            </a:pPr>
            <a:r>
              <a:rPr lang="it-IT" sz="4000" b="1" i="1" dirty="0" smtClean="0">
                <a:latin typeface="Comic Sans MS" pitchFamily="66" charset="0"/>
              </a:rPr>
              <a:t>						</a:t>
            </a:r>
          </a:p>
          <a:p>
            <a:pPr algn="ctr">
              <a:buFontTx/>
              <a:buNone/>
              <a:defRPr/>
            </a:pPr>
            <a:endParaRPr lang="it-IT" sz="4000" b="1" i="1" dirty="0" smtClean="0">
              <a:latin typeface="Comic Sans MS" pitchFamily="66" charset="0"/>
            </a:endParaRPr>
          </a:p>
          <a:p>
            <a:pPr algn="ctr">
              <a:buFontTx/>
              <a:buNone/>
              <a:defRPr/>
            </a:pPr>
            <a:endParaRPr lang="it-IT" sz="4000" b="1" i="1" dirty="0" smtClean="0">
              <a:latin typeface="Comic Sans MS" pitchFamily="66" charset="0"/>
            </a:endParaRPr>
          </a:p>
          <a:p>
            <a:pPr algn="ctr">
              <a:buFontTx/>
              <a:buNone/>
              <a:defRPr/>
            </a:pPr>
            <a:endParaRPr lang="it-IT" sz="4000" b="1" i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egnaposto contenuto 2"/>
          <p:cNvSpPr>
            <a:spLocks noGrp="1"/>
          </p:cNvSpPr>
          <p:nvPr>
            <p:ph idx="1"/>
          </p:nvPr>
        </p:nvSpPr>
        <p:spPr>
          <a:xfrm>
            <a:off x="428625" y="500063"/>
            <a:ext cx="8258175" cy="56261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La Speranza è una strana invenzione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un brevetto del cuore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nel suo moto continuo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mai si </a:t>
            </a:r>
            <a:r>
              <a:rPr lang="it-IT" b="1" i="1" dirty="0" err="1" smtClean="0">
                <a:solidFill>
                  <a:srgbClr val="FF0000"/>
                </a:solidFill>
                <a:latin typeface="Comic Sans MS" pitchFamily="66" charset="0"/>
              </a:rPr>
              <a:t>consuma…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it-IT" b="1" i="1" dirty="0" err="1" smtClean="0">
                <a:solidFill>
                  <a:srgbClr val="FF0000"/>
                </a:solidFill>
                <a:latin typeface="Comic Sans MS" pitchFamily="66" charset="0"/>
              </a:rPr>
              <a:t>…non</a:t>
            </a: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tutto è noto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ma il suo slancio unico</a:t>
            </a:r>
          </a:p>
          <a:p>
            <a:pPr>
              <a:buFont typeface="Arial" charset="0"/>
              <a:buNone/>
            </a:pPr>
            <a:r>
              <a:rPr lang="it-IT" b="1" i="1" dirty="0" smtClean="0">
                <a:solidFill>
                  <a:srgbClr val="FF0000"/>
                </a:solidFill>
                <a:latin typeface="Comic Sans MS" pitchFamily="66" charset="0"/>
              </a:rPr>
              <a:t>  impreziosisce ogni nostro valore</a:t>
            </a:r>
          </a:p>
          <a:p>
            <a:pPr>
              <a:buFont typeface="Arial" charset="0"/>
              <a:buNone/>
            </a:pPr>
            <a:endParaRPr lang="it-IT" b="1" i="1" dirty="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it-IT" b="1" i="1" dirty="0" smtClean="0">
                <a:latin typeface="Comic Sans MS" pitchFamily="66" charset="0"/>
              </a:rPr>
              <a:t>                          </a:t>
            </a:r>
            <a:r>
              <a:rPr lang="it-IT" b="1" i="1" dirty="0" err="1" smtClean="0">
                <a:latin typeface="Comic Sans MS" pitchFamily="66" charset="0"/>
              </a:rPr>
              <a:t>E.Dickinson</a:t>
            </a:r>
            <a:endParaRPr lang="it-IT" b="1" i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7" descr="ANd9GcQwQlSaGrribvupkgBTfhY-z2ThZzwqNRKUYEv9QTpHBmfJa4sm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0"/>
            <a:ext cx="4319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contenuto 2"/>
          <p:cNvSpPr>
            <a:spLocks noGrp="1"/>
          </p:cNvSpPr>
          <p:nvPr>
            <p:ph idx="1"/>
          </p:nvPr>
        </p:nvSpPr>
        <p:spPr>
          <a:xfrm>
            <a:off x="428625" y="785813"/>
            <a:ext cx="8258175" cy="53403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sz="5400" b="1" smtClean="0">
                <a:latin typeface="Comic Sans MS" pitchFamily="66" charset="0"/>
              </a:rPr>
              <a:t> I miti e con essi i loro simboli narrano,</a:t>
            </a:r>
          </a:p>
          <a:p>
            <a:pPr eaLnBrk="1" hangingPunct="1">
              <a:buFont typeface="Arial" charset="0"/>
              <a:buNone/>
            </a:pPr>
            <a:r>
              <a:rPr lang="it-IT" sz="5400" b="1" smtClean="0">
                <a:latin typeface="Comic Sans MS" pitchFamily="66" charset="0"/>
              </a:rPr>
              <a:t> attraverso i secoli, la  ricerca dell’uomo della verità, del senso, del significato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contenuto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4400" b="1" smtClean="0">
                <a:latin typeface="Comic Sans MS" pitchFamily="66" charset="0"/>
              </a:rPr>
              <a:t>Il mito non offre soluzioni, ma  attraverso la profondità delle sue immagini, guida la mente verso quel mistero che riempie e circonda tutte le esistenze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contenuto 2"/>
          <p:cNvSpPr>
            <a:spLocks noGrp="1"/>
          </p:cNvSpPr>
          <p:nvPr>
            <p:ph idx="1"/>
          </p:nvPr>
        </p:nvSpPr>
        <p:spPr>
          <a:xfrm>
            <a:off x="357188" y="642938"/>
            <a:ext cx="8329612" cy="54832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3600" b="1" smtClean="0">
                <a:latin typeface="Comic Sans MS" pitchFamily="66" charset="0"/>
              </a:rPr>
              <a:t>Parlare del mito significa parlare dell’ESISTENZA in ogni sua manifestazione e constatarne contemporaneamente l’essenza dolorosa: il valore perenne del mito sta nell’eterno desiderio umano di raggiungere la verità e di misurarsi con essa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contenuto 2"/>
          <p:cNvSpPr>
            <a:spLocks noGrp="1"/>
          </p:cNvSpPr>
          <p:nvPr>
            <p:ph idx="1"/>
          </p:nvPr>
        </p:nvSpPr>
        <p:spPr>
          <a:xfrm>
            <a:off x="500063" y="571500"/>
            <a:ext cx="8186737" cy="5554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sz="3600" b="1" dirty="0" smtClean="0">
                <a:latin typeface="Comic Sans MS" pitchFamily="66" charset="0"/>
              </a:rPr>
              <a:t>Tutta la tragedia greca racconta la fragilità della condizione umana, esposta alla sofferenza e alla morte;  invita a non dimenticare  di sentirsi spesso disarmati davanti alla imprevedibilità degli eventi e trasmette la consapevolezza che ciascuno può essere in balia di forze che possono sovrastarlo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egnaposto contenuto 2"/>
          <p:cNvSpPr>
            <a:spLocks noGrp="1"/>
          </p:cNvSpPr>
          <p:nvPr>
            <p:ph idx="1"/>
          </p:nvPr>
        </p:nvSpPr>
        <p:spPr>
          <a:xfrm>
            <a:off x="500063" y="500063"/>
            <a:ext cx="8186737" cy="56261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b="1" smtClean="0">
                <a:latin typeface="Comic Sans MS" pitchFamily="66" charset="0"/>
              </a:rPr>
              <a:t>  </a:t>
            </a:r>
            <a:r>
              <a:rPr lang="it-IT" sz="4400" b="1" smtClean="0">
                <a:latin typeface="Comic Sans MS" pitchFamily="66" charset="0"/>
              </a:rPr>
              <a:t>Al mito appartiene il linguaggio del SIMBOLO in grado di cogliere e di esplorare la complessità e l’ampiezza dell’agire umano soprattutto nelle dimensioni più nascoste e più difficili da vivere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1207</Words>
  <Application>Microsoft Office PowerPoint</Application>
  <PresentationFormat>Presentazione su schermo (4:3)</PresentationFormat>
  <Paragraphs>102</Paragraphs>
  <Slides>42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7" baseType="lpstr">
      <vt:lpstr>Arial</vt:lpstr>
      <vt:lpstr>Calibri</vt:lpstr>
      <vt:lpstr>Comic Sans MS</vt:lpstr>
      <vt:lpstr>Wingdings</vt:lpstr>
      <vt:lpstr>Tema di Office</vt:lpstr>
      <vt:lpstr>I VOLTI DELLA SPERANZA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STRATEGIE PER SUPPORTARE LA SPERANZA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VOLTI DELLA SPERANZA</dc:title>
  <dc:creator>Paola</dc:creator>
  <cp:lastModifiedBy>Paola</cp:lastModifiedBy>
  <cp:revision>86</cp:revision>
  <dcterms:created xsi:type="dcterms:W3CDTF">2012-11-02T16:25:44Z</dcterms:created>
  <dcterms:modified xsi:type="dcterms:W3CDTF">2021-10-21T14:27:17Z</dcterms:modified>
</cp:coreProperties>
</file>