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1" r:id="rId3"/>
    <p:sldId id="257" r:id="rId4"/>
    <p:sldId id="259" r:id="rId5"/>
    <p:sldId id="260" r:id="rId6"/>
    <p:sldId id="258" r:id="rId7"/>
    <p:sldId id="276" r:id="rId8"/>
    <p:sldId id="275" r:id="rId9"/>
    <p:sldId id="300" r:id="rId10"/>
    <p:sldId id="277" r:id="rId11"/>
    <p:sldId id="279" r:id="rId12"/>
    <p:sldId id="278" r:id="rId13"/>
    <p:sldId id="283" r:id="rId14"/>
    <p:sldId id="280" r:id="rId15"/>
    <p:sldId id="281" r:id="rId16"/>
    <p:sldId id="282" r:id="rId17"/>
    <p:sldId id="284" r:id="rId18"/>
    <p:sldId id="264" r:id="rId19"/>
    <p:sldId id="289" r:id="rId20"/>
    <p:sldId id="298" r:id="rId21"/>
    <p:sldId id="295" r:id="rId22"/>
    <p:sldId id="288" r:id="rId23"/>
    <p:sldId id="287" r:id="rId24"/>
    <p:sldId id="263" r:id="rId25"/>
    <p:sldId id="265" r:id="rId26"/>
    <p:sldId id="297" r:id="rId27"/>
    <p:sldId id="272" r:id="rId28"/>
    <p:sldId id="270" r:id="rId29"/>
    <p:sldId id="274" r:id="rId30"/>
    <p:sldId id="299" r:id="rId31"/>
    <p:sldId id="293" r:id="rId32"/>
    <p:sldId id="285" r:id="rId33"/>
    <p:sldId id="286" r:id="rId34"/>
    <p:sldId id="30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2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239B02-06A4-4019-A82C-368022CBCCCF}" type="datetimeFigureOut">
              <a:rPr lang="it-IT" smtClean="0"/>
              <a:pPr/>
              <a:t>28/04/2017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82308B-F283-4BED-AFAA-F8B32555C854}"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082308B-F283-4BED-AFAA-F8B32555C854}" type="slidenum">
              <a:rPr lang="it-IT" smtClean="0"/>
              <a:pPr/>
              <a:t>24</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57200" y="1905000"/>
            <a:ext cx="7848600" cy="2305050"/>
          </a:xfrm>
        </p:spPr>
        <p:txBody>
          <a:bodyPr>
            <a:normAutofit/>
          </a:bodyPr>
          <a:lstStyle/>
          <a:p>
            <a:r>
              <a:rPr lang="it-IT" b="1" dirty="0" smtClean="0">
                <a:solidFill>
                  <a:srgbClr val="FF0000"/>
                </a:solidFill>
                <a:latin typeface="Comic Sans MS" pitchFamily="66" charset="0"/>
              </a:rPr>
              <a:t>COMPRENDERE IL LUTTO: </a:t>
            </a:r>
            <a:r>
              <a:rPr lang="it-IT" sz="3600" b="1" dirty="0" smtClean="0">
                <a:solidFill>
                  <a:srgbClr val="FF0000"/>
                </a:solidFill>
                <a:latin typeface="Comic Sans MS" pitchFamily="66" charset="0"/>
              </a:rPr>
              <a:t>QUALE FORMAZIONE PER GLI OPERATORI</a:t>
            </a:r>
            <a:endParaRPr lang="it-IT" sz="3600" b="1" dirty="0">
              <a:solidFill>
                <a:srgbClr val="FF0000"/>
              </a:solidFill>
              <a:latin typeface="Comic Sans MS"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p:cNvSpPr>
            <a:spLocks noGrp="1" noChangeArrowheads="1"/>
          </p:cNvSpPr>
          <p:nvPr>
            <p:ph type="sldNum" sz="quarter" idx="12"/>
          </p:nvPr>
        </p:nvSpPr>
        <p:spPr/>
        <p:txBody>
          <a:bodyPr/>
          <a:lstStyle/>
          <a:p>
            <a:pPr>
              <a:defRPr/>
            </a:pPr>
            <a:fld id="{55C13221-AE9A-434E-AE25-8305B53D7EB4}" type="slidenum">
              <a:rPr lang="it-IT"/>
              <a:pPr>
                <a:defRPr/>
              </a:pPr>
              <a:t>10</a:t>
            </a:fld>
            <a:endParaRPr lang="it-IT"/>
          </a:p>
        </p:txBody>
      </p:sp>
      <p:sp>
        <p:nvSpPr>
          <p:cNvPr id="28675" name="Rectangle 3"/>
          <p:cNvSpPr>
            <a:spLocks noGrp="1" noRot="1" noChangeArrowheads="1"/>
          </p:cNvSpPr>
          <p:nvPr>
            <p:ph type="body" idx="1"/>
          </p:nvPr>
        </p:nvSpPr>
        <p:spPr>
          <a:xfrm>
            <a:off x="163513" y="304800"/>
            <a:ext cx="8980487" cy="6324600"/>
          </a:xfrm>
          <a:noFill/>
        </p:spPr>
        <p:txBody>
          <a:bodyPr>
            <a:normAutofit fontScale="40000" lnSpcReduction="20000"/>
          </a:bodyPr>
          <a:lstStyle/>
          <a:p>
            <a:pPr>
              <a:lnSpc>
                <a:spcPct val="80000"/>
              </a:lnSpc>
              <a:buFont typeface="Wingdings" pitchFamily="2" charset="2"/>
              <a:buNone/>
            </a:pPr>
            <a:r>
              <a:rPr lang="it-IT" sz="2000" b="1" dirty="0" smtClean="0">
                <a:effectLst/>
                <a:latin typeface="Comic Sans MS" pitchFamily="66" charset="0"/>
              </a:rPr>
              <a:t>      </a:t>
            </a:r>
            <a:r>
              <a:rPr lang="it-IT" sz="7400" b="1" dirty="0" smtClean="0">
                <a:effectLst/>
                <a:latin typeface="Comic Sans MS" pitchFamily="66" charset="0"/>
              </a:rPr>
              <a:t>Per ognuno di noi le </a:t>
            </a:r>
            <a:r>
              <a:rPr lang="it-IT" sz="7400" b="1" dirty="0" smtClean="0">
                <a:solidFill>
                  <a:srgbClr val="FF0000"/>
                </a:solidFill>
                <a:effectLst/>
                <a:latin typeface="Comic Sans MS" pitchFamily="66" charset="0"/>
              </a:rPr>
              <a:t>PERDITE</a:t>
            </a:r>
            <a:r>
              <a:rPr lang="it-IT" sz="7400" b="1" dirty="0" smtClean="0">
                <a:effectLst/>
                <a:latin typeface="Comic Sans MS" pitchFamily="66" charset="0"/>
              </a:rPr>
              <a:t> hanno significati, intensità e nomi diversi</a:t>
            </a:r>
          </a:p>
          <a:p>
            <a:pPr>
              <a:lnSpc>
                <a:spcPct val="80000"/>
              </a:lnSpc>
              <a:buFont typeface="Wingdings" pitchFamily="2" charset="2"/>
              <a:buNone/>
            </a:pPr>
            <a:endParaRPr lang="it-IT" sz="7400" b="1" dirty="0" smtClean="0">
              <a:effectLst/>
              <a:latin typeface="Comic Sans MS" pitchFamily="66" charset="0"/>
            </a:endParaRPr>
          </a:p>
          <a:p>
            <a:pPr>
              <a:lnSpc>
                <a:spcPct val="80000"/>
              </a:lnSpc>
              <a:buFont typeface="Wingdings" pitchFamily="2" charset="2"/>
              <a:buNone/>
            </a:pPr>
            <a:r>
              <a:rPr lang="it-IT" sz="7400" b="1" dirty="0" smtClean="0">
                <a:latin typeface="Comic Sans MS" pitchFamily="66" charset="0"/>
              </a:rPr>
              <a:t> </a:t>
            </a:r>
            <a:r>
              <a:rPr lang="it-IT" sz="7400" b="1" dirty="0" smtClean="0">
                <a:effectLst/>
                <a:latin typeface="Comic Sans MS" pitchFamily="66" charset="0"/>
              </a:rPr>
              <a:t> Ad es.:</a:t>
            </a:r>
          </a:p>
          <a:p>
            <a:pPr>
              <a:lnSpc>
                <a:spcPct val="80000"/>
              </a:lnSpc>
              <a:buFont typeface="Wingdings" pitchFamily="2" charset="2"/>
              <a:buNone/>
            </a:pPr>
            <a:r>
              <a:rPr lang="it-IT" sz="7400" b="1" dirty="0" smtClean="0">
                <a:effectLst/>
                <a:latin typeface="Comic Sans MS" pitchFamily="66" charset="0"/>
              </a:rPr>
              <a:t>  </a:t>
            </a:r>
            <a:r>
              <a:rPr lang="it-IT" sz="7400" b="1" dirty="0" smtClean="0">
                <a:solidFill>
                  <a:srgbClr val="FF0000"/>
                </a:solidFill>
                <a:effectLst/>
                <a:latin typeface="Comic Sans MS" pitchFamily="66" charset="0"/>
              </a:rPr>
              <a:t>perdite affettive: </a:t>
            </a:r>
            <a:r>
              <a:rPr lang="it-IT" sz="7400" b="1" dirty="0" smtClean="0">
                <a:effectLst/>
                <a:latin typeface="Comic Sans MS" pitchFamily="66" charset="0"/>
              </a:rPr>
              <a:t>la morte di un congiunto, l’addio a un amore, la </a:t>
            </a:r>
            <a:r>
              <a:rPr lang="it-IT" sz="7400" b="1" dirty="0" err="1" smtClean="0">
                <a:effectLst/>
                <a:latin typeface="Comic Sans MS" pitchFamily="66" charset="0"/>
              </a:rPr>
              <a:t>separazione…</a:t>
            </a:r>
            <a:endParaRPr lang="it-IT" sz="7400" b="1" dirty="0" smtClean="0">
              <a:effectLst/>
              <a:latin typeface="Comic Sans MS" pitchFamily="66" charset="0"/>
            </a:endParaRPr>
          </a:p>
          <a:p>
            <a:pPr>
              <a:lnSpc>
                <a:spcPct val="80000"/>
              </a:lnSpc>
              <a:buFont typeface="Wingdings" pitchFamily="2" charset="2"/>
              <a:buNone/>
            </a:pPr>
            <a:r>
              <a:rPr lang="it-IT" sz="7400" b="1" dirty="0" smtClean="0">
                <a:solidFill>
                  <a:srgbClr val="FF0000"/>
                </a:solidFill>
                <a:effectLst/>
                <a:latin typeface="Comic Sans MS" pitchFamily="66" charset="0"/>
              </a:rPr>
              <a:t>  perdite interiori</a:t>
            </a:r>
            <a:r>
              <a:rPr lang="it-IT" sz="7400" b="1" dirty="0" smtClean="0">
                <a:effectLst/>
                <a:latin typeface="Comic Sans MS" pitchFamily="66" charset="0"/>
              </a:rPr>
              <a:t>: dell’autostima, della speranza, della bellezza fisica, della </a:t>
            </a:r>
            <a:r>
              <a:rPr lang="it-IT" sz="7400" b="1" dirty="0" err="1" smtClean="0">
                <a:effectLst/>
                <a:latin typeface="Comic Sans MS" pitchFamily="66" charset="0"/>
              </a:rPr>
              <a:t>libertà…</a:t>
            </a:r>
            <a:endParaRPr lang="it-IT" sz="7400" b="1" dirty="0" smtClean="0">
              <a:effectLst/>
              <a:latin typeface="Comic Sans MS" pitchFamily="66" charset="0"/>
            </a:endParaRPr>
          </a:p>
          <a:p>
            <a:pPr>
              <a:lnSpc>
                <a:spcPct val="80000"/>
              </a:lnSpc>
              <a:buFont typeface="Wingdings" pitchFamily="2" charset="2"/>
              <a:buNone/>
            </a:pPr>
            <a:r>
              <a:rPr lang="it-IT" sz="7400" b="1" dirty="0" smtClean="0">
                <a:effectLst/>
                <a:latin typeface="Comic Sans MS" pitchFamily="66" charset="0"/>
              </a:rPr>
              <a:t>  </a:t>
            </a:r>
            <a:r>
              <a:rPr lang="it-IT" sz="7400" b="1" dirty="0" smtClean="0">
                <a:solidFill>
                  <a:srgbClr val="FF0000"/>
                </a:solidFill>
                <a:effectLst/>
                <a:latin typeface="Comic Sans MS" pitchFamily="66" charset="0"/>
              </a:rPr>
              <a:t>perdite professionali</a:t>
            </a:r>
            <a:r>
              <a:rPr lang="it-IT" sz="7400" b="1" dirty="0" smtClean="0">
                <a:effectLst/>
                <a:latin typeface="Comic Sans MS" pitchFamily="66" charset="0"/>
              </a:rPr>
              <a:t>: del lavoro, della sicurezza, dello </a:t>
            </a:r>
            <a:r>
              <a:rPr lang="it-IT" sz="7400" b="1" dirty="0" err="1" smtClean="0">
                <a:effectLst/>
                <a:latin typeface="Comic Sans MS" pitchFamily="66" charset="0"/>
              </a:rPr>
              <a:t>stipendio…</a:t>
            </a:r>
            <a:endParaRPr lang="it-IT" sz="7400" b="1" dirty="0" smtClean="0">
              <a:effectLst/>
              <a:latin typeface="Comic Sans MS" pitchFamily="66" charset="0"/>
            </a:endParaRPr>
          </a:p>
          <a:p>
            <a:pPr>
              <a:lnSpc>
                <a:spcPct val="80000"/>
              </a:lnSpc>
              <a:buFont typeface="Wingdings" pitchFamily="2" charset="2"/>
              <a:buNone/>
            </a:pPr>
            <a:r>
              <a:rPr lang="it-IT" sz="7400" b="1" dirty="0" smtClean="0">
                <a:effectLst/>
                <a:latin typeface="Comic Sans MS" pitchFamily="66" charset="0"/>
              </a:rPr>
              <a:t>  </a:t>
            </a:r>
            <a:r>
              <a:rPr lang="it-IT" sz="7400" b="1" dirty="0" smtClean="0">
                <a:solidFill>
                  <a:srgbClr val="FF0000"/>
                </a:solidFill>
                <a:effectLst/>
                <a:latin typeface="Comic Sans MS" pitchFamily="66" charset="0"/>
              </a:rPr>
              <a:t>perdite geografiche</a:t>
            </a:r>
            <a:r>
              <a:rPr lang="it-IT" sz="7400" b="1" dirty="0" smtClean="0">
                <a:effectLst/>
                <a:latin typeface="Comic Sans MS" pitchFamily="66" charset="0"/>
              </a:rPr>
              <a:t>: la propria casa, la terra, la </a:t>
            </a:r>
            <a:r>
              <a:rPr lang="it-IT" sz="7400" b="1" dirty="0" err="1" smtClean="0">
                <a:effectLst/>
                <a:latin typeface="Comic Sans MS" pitchFamily="66" charset="0"/>
              </a:rPr>
              <a:t>lingua…</a:t>
            </a:r>
            <a:endParaRPr lang="it-IT" sz="7400" b="1" dirty="0" smtClean="0">
              <a:effectLst/>
              <a:latin typeface="Comic Sans MS" pitchFamily="66" charset="0"/>
            </a:endParaRPr>
          </a:p>
          <a:p>
            <a:pPr>
              <a:lnSpc>
                <a:spcPct val="80000"/>
              </a:lnSpc>
              <a:buFont typeface="Wingdings" pitchFamily="2" charset="2"/>
              <a:buNone/>
            </a:pPr>
            <a:r>
              <a:rPr lang="it-IT" sz="7400" b="1" dirty="0" smtClean="0">
                <a:solidFill>
                  <a:srgbClr val="FF0000"/>
                </a:solidFill>
                <a:effectLst/>
                <a:latin typeface="Comic Sans MS" pitchFamily="66" charset="0"/>
              </a:rPr>
              <a:t>  perdite di sogni</a:t>
            </a:r>
            <a:r>
              <a:rPr lang="it-IT" sz="7400" b="1" dirty="0" smtClean="0">
                <a:effectLst/>
                <a:latin typeface="Comic Sans MS" pitchFamily="66" charset="0"/>
              </a:rPr>
              <a:t>: avere un bambino, un fallimento </a:t>
            </a:r>
            <a:r>
              <a:rPr lang="it-IT" sz="7400" b="1" dirty="0" err="1" smtClean="0">
                <a:effectLst/>
                <a:latin typeface="Comic Sans MS" pitchFamily="66" charset="0"/>
              </a:rPr>
              <a:t>scolastico…</a:t>
            </a:r>
            <a:endParaRPr lang="it-IT" sz="7400" b="1" dirty="0" smtClean="0">
              <a:effectLst/>
              <a:latin typeface="Comic Sans MS" pitchFamily="66" charset="0"/>
            </a:endParaRPr>
          </a:p>
          <a:p>
            <a:pPr>
              <a:lnSpc>
                <a:spcPct val="80000"/>
              </a:lnSpc>
              <a:buFont typeface="Wingdings" pitchFamily="2" charset="2"/>
              <a:buNone/>
            </a:pPr>
            <a:r>
              <a:rPr lang="it-IT" sz="7400" b="1" dirty="0" smtClean="0">
                <a:solidFill>
                  <a:srgbClr val="FF0000"/>
                </a:solidFill>
                <a:effectLst/>
                <a:latin typeface="Comic Sans MS" pitchFamily="66" charset="0"/>
              </a:rPr>
              <a:t>  perdite istituzionali</a:t>
            </a:r>
            <a:r>
              <a:rPr lang="it-IT" sz="7400" b="1" dirty="0" smtClean="0">
                <a:effectLst/>
                <a:latin typeface="Comic Sans MS" pitchFamily="66" charset="0"/>
              </a:rPr>
              <a:t>: il venir meno di una associazione, la sfiducia nel sistema politico o </a:t>
            </a:r>
            <a:r>
              <a:rPr lang="it-IT" sz="7400" b="1" dirty="0" err="1" smtClean="0">
                <a:effectLst/>
                <a:latin typeface="Comic Sans MS" pitchFamily="66" charset="0"/>
              </a:rPr>
              <a:t>religioso…</a:t>
            </a:r>
            <a:endParaRPr lang="it-IT" sz="7400" b="1" dirty="0" smtClean="0">
              <a:effectLst/>
              <a:latin typeface="Comic Sans MS" pitchFamily="66" charset="0"/>
            </a:endParaRPr>
          </a:p>
          <a:p>
            <a:pPr>
              <a:lnSpc>
                <a:spcPct val="80000"/>
              </a:lnSpc>
              <a:buFont typeface="Wingdings" pitchFamily="2" charset="2"/>
              <a:buNone/>
            </a:pPr>
            <a:endParaRPr lang="it-IT" sz="7400" b="1" dirty="0" smtClean="0">
              <a:effectLst/>
              <a:latin typeface="Comic Sans MS" pitchFamily="66" charset="0"/>
            </a:endParaRPr>
          </a:p>
          <a:p>
            <a:pPr>
              <a:lnSpc>
                <a:spcPct val="80000"/>
              </a:lnSpc>
              <a:buNone/>
            </a:pPr>
            <a:endParaRPr lang="it-IT" sz="7400" b="1" dirty="0" smtClean="0">
              <a:effectLst/>
              <a:latin typeface="Comic Sans MS" pitchFamily="66"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457200"/>
            <a:ext cx="8839200" cy="6400800"/>
          </a:xfrm>
        </p:spPr>
        <p:txBody>
          <a:bodyPr>
            <a:normAutofit lnSpcReduction="10000"/>
          </a:bodyPr>
          <a:lstStyle/>
          <a:p>
            <a:pPr>
              <a:buNone/>
              <a:defRPr/>
            </a:pPr>
            <a:r>
              <a:rPr lang="it-IT" b="1" dirty="0" smtClean="0">
                <a:latin typeface="Comic Sans MS" pitchFamily="66" charset="0"/>
              </a:rPr>
              <a:t>  NON </a:t>
            </a:r>
            <a:r>
              <a:rPr lang="it-IT" b="1" dirty="0" err="1" smtClean="0">
                <a:latin typeface="Comic Sans MS" pitchFamily="66" charset="0"/>
              </a:rPr>
              <a:t>C’E</a:t>
            </a:r>
            <a:r>
              <a:rPr lang="it-IT" b="1" dirty="0" smtClean="0">
                <a:latin typeface="Comic Sans MS" pitchFamily="66" charset="0"/>
              </a:rPr>
              <a:t>’ </a:t>
            </a:r>
            <a:r>
              <a:rPr lang="it-IT" b="1" dirty="0" smtClean="0">
                <a:solidFill>
                  <a:srgbClr val="FF0000"/>
                </a:solidFill>
                <a:latin typeface="Comic Sans MS" pitchFamily="66" charset="0"/>
              </a:rPr>
              <a:t>CRESCITA</a:t>
            </a:r>
            <a:r>
              <a:rPr lang="it-IT" b="1" dirty="0" smtClean="0">
                <a:latin typeface="Comic Sans MS" pitchFamily="66" charset="0"/>
              </a:rPr>
              <a:t> SENZA PERDITA E LA PERDITA COMPORTA QUASI SEMPRE SOFFERENZA</a:t>
            </a:r>
          </a:p>
          <a:p>
            <a:pPr>
              <a:buNone/>
              <a:defRPr/>
            </a:pPr>
            <a:endParaRPr lang="it-IT" b="1" dirty="0" smtClean="0">
              <a:latin typeface="Comic Sans MS" pitchFamily="66" charset="0"/>
            </a:endParaRPr>
          </a:p>
          <a:p>
            <a:pPr>
              <a:buNone/>
              <a:defRPr/>
            </a:pPr>
            <a:r>
              <a:rPr lang="it-IT" b="1" dirty="0" smtClean="0">
                <a:latin typeface="Comic Sans MS" pitchFamily="66" charset="0"/>
              </a:rPr>
              <a:t>  IL NORMALE CORSO DELLA VITA COMPORTA </a:t>
            </a:r>
            <a:r>
              <a:rPr lang="it-IT" b="1" dirty="0" smtClean="0">
                <a:solidFill>
                  <a:srgbClr val="FF0000"/>
                </a:solidFill>
                <a:latin typeface="Comic Sans MS" pitchFamily="66" charset="0"/>
              </a:rPr>
              <a:t>L’ESPERIENZA DEL DOLORE</a:t>
            </a:r>
          </a:p>
          <a:p>
            <a:pPr>
              <a:buNone/>
              <a:defRPr/>
            </a:pPr>
            <a:endParaRPr lang="it-IT" b="1" dirty="0" smtClean="0">
              <a:latin typeface="Comic Sans MS" pitchFamily="66" charset="0"/>
            </a:endParaRPr>
          </a:p>
          <a:p>
            <a:pPr>
              <a:buFont typeface="Wingdings" pitchFamily="2" charset="2"/>
              <a:buNone/>
              <a:defRPr/>
            </a:pPr>
            <a:r>
              <a:rPr lang="it-IT" b="1" dirty="0" smtClean="0">
                <a:latin typeface="Comic Sans MS" pitchFamily="66" charset="0"/>
              </a:rPr>
              <a:t>  ELABORARE IL LUTTO FA PARTE DELLA CAPACITA’ PIU’ GENERALE </a:t>
            </a:r>
            <a:r>
              <a:rPr lang="it-IT" b="1" dirty="0" err="1" smtClean="0">
                <a:latin typeface="Comic Sans MS" pitchFamily="66" charset="0"/>
              </a:rPr>
              <a:t>DI</a:t>
            </a:r>
            <a:r>
              <a:rPr lang="it-IT" b="1" dirty="0" smtClean="0">
                <a:latin typeface="Comic Sans MS" pitchFamily="66" charset="0"/>
              </a:rPr>
              <a:t> TOLLERARE IL </a:t>
            </a:r>
            <a:r>
              <a:rPr lang="it-IT" b="1" dirty="0" smtClean="0">
                <a:solidFill>
                  <a:srgbClr val="FF0000"/>
                </a:solidFill>
                <a:latin typeface="Comic Sans MS" pitchFamily="66" charset="0"/>
              </a:rPr>
              <a:t>DOLORE MENTALE. </a:t>
            </a:r>
          </a:p>
          <a:p>
            <a:pPr>
              <a:buFont typeface="Wingdings" pitchFamily="2" charset="2"/>
              <a:buNone/>
              <a:defRPr/>
            </a:pPr>
            <a:r>
              <a:rPr lang="it-IT" b="1" dirty="0" smtClean="0">
                <a:solidFill>
                  <a:srgbClr val="FF0000"/>
                </a:solidFill>
                <a:latin typeface="Comic Sans MS" pitchFamily="66" charset="0"/>
              </a:rPr>
              <a:t>  </a:t>
            </a:r>
          </a:p>
          <a:p>
            <a:pPr>
              <a:buFont typeface="Wingdings" pitchFamily="2" charset="2"/>
              <a:buNone/>
              <a:defRPr/>
            </a:pPr>
            <a:r>
              <a:rPr lang="it-IT" b="1" dirty="0" smtClean="0">
                <a:latin typeface="Comic Sans MS" pitchFamily="66" charset="0"/>
              </a:rPr>
              <a:t>  </a:t>
            </a:r>
            <a:endParaRPr lang="it-IT" b="1" dirty="0">
              <a:latin typeface="Comic Sans MS" pitchFamily="66" charset="0"/>
            </a:endParaRPr>
          </a:p>
        </p:txBody>
      </p:sp>
      <p:sp>
        <p:nvSpPr>
          <p:cNvPr id="4" name="Segnaposto numero diapositiva 3"/>
          <p:cNvSpPr>
            <a:spLocks noGrp="1"/>
          </p:cNvSpPr>
          <p:nvPr>
            <p:ph type="sldNum" sz="quarter" idx="12"/>
          </p:nvPr>
        </p:nvSpPr>
        <p:spPr/>
        <p:txBody>
          <a:bodyPr/>
          <a:lstStyle/>
          <a:p>
            <a:pPr>
              <a:defRPr/>
            </a:pPr>
            <a:fld id="{88969EF1-97CA-4CEF-BBE8-7D0A5730F5FC}" type="slidenum">
              <a:rPr lang="it-IT" smtClean="0"/>
              <a:pPr>
                <a:defRPr/>
              </a:pPr>
              <a:t>11</a:t>
            </a:fld>
            <a:endParaRPr lang="it-IT"/>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pPr>
              <a:defRPr/>
            </a:pPr>
            <a:fld id="{0C3B5940-AACD-440D-9457-47E97D1BE5B8}" type="slidenum">
              <a:rPr lang="it-IT"/>
              <a:pPr>
                <a:defRPr/>
              </a:pPr>
              <a:t>12</a:t>
            </a:fld>
            <a:endParaRPr lang="it-IT" dirty="0"/>
          </a:p>
        </p:txBody>
      </p:sp>
      <p:sp>
        <p:nvSpPr>
          <p:cNvPr id="3" name="Segnaposto contenuto 2"/>
          <p:cNvSpPr>
            <a:spLocks noGrp="1"/>
          </p:cNvSpPr>
          <p:nvPr>
            <p:ph idx="1"/>
          </p:nvPr>
        </p:nvSpPr>
        <p:spPr>
          <a:xfrm>
            <a:off x="285750" y="381000"/>
            <a:ext cx="8540750" cy="6000750"/>
          </a:xfrm>
        </p:spPr>
        <p:txBody>
          <a:bodyPr/>
          <a:lstStyle/>
          <a:p>
            <a:pPr>
              <a:buFont typeface="Wingdings" pitchFamily="2" charset="2"/>
              <a:buNone/>
              <a:defRPr/>
            </a:pPr>
            <a:r>
              <a:rPr lang="it-IT" b="1" dirty="0" smtClean="0">
                <a:latin typeface="Comic Sans MS" pitchFamily="66" charset="0"/>
              </a:rPr>
              <a:t>  IL LUTTO SPEZZA IL </a:t>
            </a:r>
            <a:r>
              <a:rPr lang="it-IT" b="1" dirty="0" smtClean="0">
                <a:solidFill>
                  <a:srgbClr val="FF0000"/>
                </a:solidFill>
                <a:latin typeface="Comic Sans MS" pitchFamily="66" charset="0"/>
              </a:rPr>
              <a:t>LEGAME </a:t>
            </a:r>
            <a:r>
              <a:rPr lang="it-IT" b="1" dirty="0" err="1" smtClean="0">
                <a:solidFill>
                  <a:srgbClr val="FF0000"/>
                </a:solidFill>
                <a:latin typeface="Comic Sans MS" pitchFamily="66" charset="0"/>
              </a:rPr>
              <a:t>DI</a:t>
            </a:r>
            <a:r>
              <a:rPr lang="it-IT" b="1" dirty="0" smtClean="0">
                <a:solidFill>
                  <a:srgbClr val="FF0000"/>
                </a:solidFill>
                <a:latin typeface="Comic Sans MS" pitchFamily="66" charset="0"/>
              </a:rPr>
              <a:t> ATTACCAMENTO FONDAMENTALE </a:t>
            </a:r>
            <a:r>
              <a:rPr lang="it-IT" b="1" dirty="0" smtClean="0">
                <a:latin typeface="Comic Sans MS" pitchFamily="66" charset="0"/>
              </a:rPr>
              <a:t>PER LA VITA RELAZIONALE DELLA PERSONA. </a:t>
            </a:r>
          </a:p>
          <a:p>
            <a:pPr>
              <a:buFont typeface="Wingdings" pitchFamily="2" charset="2"/>
              <a:buNone/>
              <a:defRPr/>
            </a:pPr>
            <a:r>
              <a:rPr lang="it-IT" b="1" dirty="0" smtClean="0">
                <a:latin typeface="Comic Sans MS" pitchFamily="66" charset="0"/>
              </a:rPr>
              <a:t>  SEGUE UNA FASE IN CUI POSSONO PREVALERE REAZIONI </a:t>
            </a:r>
            <a:r>
              <a:rPr lang="it-IT" b="1" dirty="0" err="1" smtClean="0">
                <a:latin typeface="Comic Sans MS" pitchFamily="66" charset="0"/>
              </a:rPr>
              <a:t>DI</a:t>
            </a:r>
            <a:r>
              <a:rPr lang="it-IT" b="1" dirty="0" smtClean="0">
                <a:latin typeface="Comic Sans MS" pitchFamily="66" charset="0"/>
              </a:rPr>
              <a:t> RABBIA, </a:t>
            </a:r>
            <a:r>
              <a:rPr lang="it-IT" b="1" dirty="0" err="1" smtClean="0">
                <a:latin typeface="Comic Sans MS" pitchFamily="66" charset="0"/>
              </a:rPr>
              <a:t>DI</a:t>
            </a:r>
            <a:r>
              <a:rPr lang="it-IT" b="1" dirty="0" smtClean="0">
                <a:latin typeface="Comic Sans MS" pitchFamily="66" charset="0"/>
              </a:rPr>
              <a:t> COLPA, </a:t>
            </a:r>
            <a:r>
              <a:rPr lang="it-IT" b="1" dirty="0" err="1" smtClean="0">
                <a:latin typeface="Comic Sans MS" pitchFamily="66" charset="0"/>
              </a:rPr>
              <a:t>DI</a:t>
            </a:r>
            <a:r>
              <a:rPr lang="it-IT" b="1" dirty="0" smtClean="0">
                <a:latin typeface="Comic Sans MS" pitchFamily="66" charset="0"/>
              </a:rPr>
              <a:t> DEPRESSIONE.</a:t>
            </a:r>
          </a:p>
          <a:p>
            <a:pPr>
              <a:buFont typeface="Wingdings" pitchFamily="2" charset="2"/>
              <a:buNone/>
              <a:defRPr/>
            </a:pPr>
            <a:r>
              <a:rPr lang="it-IT" b="1" dirty="0" smtClean="0">
                <a:latin typeface="Comic Sans MS" pitchFamily="66" charset="0"/>
              </a:rPr>
              <a:t>  PERCHE’ SI POSSANO GENERARE </a:t>
            </a:r>
            <a:r>
              <a:rPr lang="it-IT" b="1" dirty="0" smtClean="0">
                <a:solidFill>
                  <a:srgbClr val="FF0000"/>
                </a:solidFill>
                <a:latin typeface="Comic Sans MS" pitchFamily="66" charset="0"/>
              </a:rPr>
              <a:t>NUOVI LEGAMI </a:t>
            </a:r>
            <a:r>
              <a:rPr lang="it-IT" b="1" dirty="0" smtClean="0">
                <a:latin typeface="Comic Sans MS" pitchFamily="66" charset="0"/>
              </a:rPr>
              <a:t>E’ NECESSARIO UN ALLENTAMENTO DEL </a:t>
            </a:r>
            <a:r>
              <a:rPr lang="it-IT" b="1" dirty="0" smtClean="0">
                <a:solidFill>
                  <a:srgbClr val="FF0000"/>
                </a:solidFill>
                <a:latin typeface="Comic Sans MS" pitchFamily="66" charset="0"/>
              </a:rPr>
              <a:t>LEGAME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p:cNvSpPr>
            <a:spLocks noGrp="1" noChangeArrowheads="1"/>
          </p:cNvSpPr>
          <p:nvPr>
            <p:ph type="sldNum" sz="quarter" idx="12"/>
          </p:nvPr>
        </p:nvSpPr>
        <p:spPr/>
        <p:txBody>
          <a:bodyPr/>
          <a:lstStyle/>
          <a:p>
            <a:pPr>
              <a:defRPr/>
            </a:pPr>
            <a:fld id="{ED8F7E90-6299-46FC-B9F1-CDD3728EE876}" type="slidenum">
              <a:rPr lang="it-IT"/>
              <a:pPr>
                <a:defRPr/>
              </a:pPr>
              <a:t>13</a:t>
            </a:fld>
            <a:endParaRPr lang="it-IT"/>
          </a:p>
        </p:txBody>
      </p:sp>
      <p:sp>
        <p:nvSpPr>
          <p:cNvPr id="25603" name="Rectangle 3"/>
          <p:cNvSpPr>
            <a:spLocks noGrp="1" noRot="1" noChangeArrowheads="1"/>
          </p:cNvSpPr>
          <p:nvPr>
            <p:ph type="body" idx="1"/>
          </p:nvPr>
        </p:nvSpPr>
        <p:spPr>
          <a:xfrm>
            <a:off x="285750" y="1071563"/>
            <a:ext cx="8556625" cy="5027612"/>
          </a:xfrm>
          <a:noFill/>
        </p:spPr>
        <p:txBody>
          <a:bodyPr/>
          <a:lstStyle/>
          <a:p>
            <a:pPr>
              <a:buFont typeface="Wingdings" pitchFamily="2" charset="2"/>
              <a:buNone/>
            </a:pPr>
            <a:r>
              <a:rPr lang="it-IT" b="1" smtClean="0">
                <a:effectLst/>
                <a:latin typeface="Comic Sans MS" pitchFamily="66" charset="0"/>
              </a:rPr>
              <a:t>  </a:t>
            </a:r>
            <a:r>
              <a:rPr lang="it-IT" sz="3600" b="1" smtClean="0">
                <a:effectLst/>
                <a:latin typeface="Comic Sans MS" pitchFamily="66" charset="0"/>
              </a:rPr>
              <a:t>OGNI LUTTO E’ UNA </a:t>
            </a:r>
            <a:r>
              <a:rPr lang="it-IT" sz="3600" b="1" smtClean="0">
                <a:solidFill>
                  <a:srgbClr val="FF3300"/>
                </a:solidFill>
                <a:effectLst/>
                <a:latin typeface="Comic Sans MS" pitchFamily="66" charset="0"/>
              </a:rPr>
              <a:t>CRISI</a:t>
            </a:r>
            <a:r>
              <a:rPr lang="it-IT" sz="3600" b="1" smtClean="0">
                <a:effectLst/>
                <a:latin typeface="Comic Sans MS" pitchFamily="66" charset="0"/>
              </a:rPr>
              <a:t> COSI’ COME OGNI CRISI E’ UN LUTTO</a:t>
            </a:r>
          </a:p>
          <a:p>
            <a:pPr>
              <a:buFont typeface="Wingdings" pitchFamily="2" charset="2"/>
              <a:buNone/>
            </a:pPr>
            <a:r>
              <a:rPr lang="it-IT" b="1" smtClean="0">
                <a:effectLst/>
                <a:latin typeface="Comic Sans MS" pitchFamily="66" charset="0"/>
              </a:rPr>
              <a:t>                POICHE’</a:t>
            </a:r>
          </a:p>
          <a:p>
            <a:pPr>
              <a:buFont typeface="Wingdings" pitchFamily="2" charset="2"/>
              <a:buNone/>
            </a:pPr>
            <a:r>
              <a:rPr lang="it-IT" b="1" smtClean="0">
                <a:effectLst/>
                <a:latin typeface="Comic Sans MS" pitchFamily="66" charset="0"/>
              </a:rPr>
              <a:t>  </a:t>
            </a:r>
            <a:r>
              <a:rPr lang="it-IT" sz="3600" b="1" smtClean="0">
                <a:effectLst/>
                <a:latin typeface="Comic Sans MS" pitchFamily="66" charset="0"/>
              </a:rPr>
              <a:t>COSTITUISCE UNA CONDIZIONE DI PARTICOLARE FRAGILITA</a:t>
            </a:r>
            <a:r>
              <a:rPr lang="it-IT" b="1" smtClean="0">
                <a:effectLst/>
                <a:latin typeface="Comic Sans MS" pitchFamily="66" charset="0"/>
              </a:rPr>
              <a:t>’ ATTRAVERSATA DA INTENSA EMOTIVITA’</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01905DF4-1B68-40D1-AA42-868560665F13}" type="slidenum">
              <a:rPr lang="it-IT"/>
              <a:pPr>
                <a:defRPr/>
              </a:pPr>
              <a:t>14</a:t>
            </a:fld>
            <a:endParaRPr lang="it-IT"/>
          </a:p>
        </p:txBody>
      </p:sp>
      <p:sp>
        <p:nvSpPr>
          <p:cNvPr id="4" name="Rectangle 6"/>
          <p:cNvSpPr txBox="1">
            <a:spLocks noGrp="1" noChangeArrowheads="1"/>
          </p:cNvSpPr>
          <p:nvPr/>
        </p:nvSpPr>
        <p:spPr bwMode="auto">
          <a:xfrm>
            <a:off x="6553200" y="6245225"/>
            <a:ext cx="2286000" cy="476250"/>
          </a:xfrm>
          <a:prstGeom prst="rect">
            <a:avLst/>
          </a:prstGeom>
          <a:noFill/>
          <a:ln>
            <a:miter lim="800000"/>
            <a:headEnd/>
            <a:tailEnd/>
          </a:ln>
        </p:spPr>
        <p:txBody>
          <a:bodyPr anchor="b"/>
          <a:lstStyle/>
          <a:p>
            <a:pPr algn="r">
              <a:defRPr/>
            </a:pPr>
            <a:fld id="{589A8E0F-43C1-4B4D-9B00-2B0FD2F726DA}" type="slidenum">
              <a:rPr lang="it-IT" sz="1400">
                <a:effectLst>
                  <a:outerShdw blurRad="38100" dist="38100" dir="2700000" algn="tl">
                    <a:srgbClr val="000000"/>
                  </a:outerShdw>
                </a:effectLst>
              </a:rPr>
              <a:pPr algn="r">
                <a:defRPr/>
              </a:pPr>
              <a:t>14</a:t>
            </a:fld>
            <a:endParaRPr lang="it-IT" sz="1400" dirty="0">
              <a:effectLst>
                <a:outerShdw blurRad="38100" dist="38100" dir="2700000" algn="tl">
                  <a:srgbClr val="000000"/>
                </a:outerShdw>
              </a:effectLst>
            </a:endParaRPr>
          </a:p>
        </p:txBody>
      </p:sp>
      <p:sp>
        <p:nvSpPr>
          <p:cNvPr id="19459" name="Rectangle 3"/>
          <p:cNvSpPr>
            <a:spLocks noGrp="1" noChangeArrowheads="1"/>
          </p:cNvSpPr>
          <p:nvPr>
            <p:ph type="body" idx="1"/>
          </p:nvPr>
        </p:nvSpPr>
        <p:spPr>
          <a:xfrm>
            <a:off x="152400" y="152400"/>
            <a:ext cx="8328025" cy="6661150"/>
          </a:xfrm>
        </p:spPr>
        <p:txBody>
          <a:bodyPr>
            <a:normAutofit lnSpcReduction="10000"/>
          </a:bodyPr>
          <a:lstStyle/>
          <a:p>
            <a:pPr eaLnBrk="1" hangingPunct="1">
              <a:lnSpc>
                <a:spcPct val="90000"/>
              </a:lnSpc>
              <a:buFontTx/>
              <a:buNone/>
              <a:defRPr/>
            </a:pPr>
            <a:r>
              <a:rPr lang="it-IT" b="1" dirty="0" smtClean="0">
                <a:latin typeface="Comic Sans MS" pitchFamily="66" charset="0"/>
              </a:rPr>
              <a:t>  Chi rimane affronta un percorso in cui è necessario esaminare:</a:t>
            </a:r>
          </a:p>
          <a:p>
            <a:pPr eaLnBrk="1" hangingPunct="1">
              <a:lnSpc>
                <a:spcPct val="90000"/>
              </a:lnSpc>
              <a:defRPr/>
            </a:pPr>
            <a:r>
              <a:rPr lang="it-IT" b="1" dirty="0" smtClean="0">
                <a:latin typeface="Comic Sans MS" pitchFamily="66" charset="0"/>
              </a:rPr>
              <a:t>il significato della </a:t>
            </a:r>
            <a:r>
              <a:rPr lang="it-IT" b="1" dirty="0" smtClean="0">
                <a:solidFill>
                  <a:srgbClr val="FF0000"/>
                </a:solidFill>
                <a:latin typeface="Comic Sans MS" pitchFamily="66" charset="0"/>
              </a:rPr>
              <a:t>PERDITA</a:t>
            </a:r>
            <a:r>
              <a:rPr lang="it-IT" b="1" dirty="0" smtClean="0">
                <a:latin typeface="Comic Sans MS" pitchFamily="66" charset="0"/>
              </a:rPr>
              <a:t> di quella persona per la propria vita</a:t>
            </a:r>
          </a:p>
          <a:p>
            <a:pPr eaLnBrk="1" hangingPunct="1">
              <a:lnSpc>
                <a:spcPct val="90000"/>
              </a:lnSpc>
              <a:defRPr/>
            </a:pPr>
            <a:r>
              <a:rPr lang="it-IT" b="1" dirty="0" smtClean="0">
                <a:latin typeface="Comic Sans MS" pitchFamily="66" charset="0"/>
              </a:rPr>
              <a:t>la natura della </a:t>
            </a:r>
            <a:r>
              <a:rPr lang="it-IT" b="1" dirty="0" smtClean="0">
                <a:solidFill>
                  <a:srgbClr val="FF0000"/>
                </a:solidFill>
                <a:latin typeface="Comic Sans MS" pitchFamily="66" charset="0"/>
              </a:rPr>
              <a:t>relazione</a:t>
            </a:r>
            <a:r>
              <a:rPr lang="it-IT" b="1" dirty="0" smtClean="0">
                <a:latin typeface="Comic Sans MS" pitchFamily="66" charset="0"/>
              </a:rPr>
              <a:t> che lo legava alla persona, agli aspetti positivi e </a:t>
            </a:r>
            <a:r>
              <a:rPr lang="it-IT" b="1" dirty="0" err="1" smtClean="0">
                <a:latin typeface="Comic Sans MS" pitchFamily="66" charset="0"/>
              </a:rPr>
              <a:t>non…</a:t>
            </a:r>
            <a:endParaRPr lang="it-IT" b="1" dirty="0" smtClean="0">
              <a:latin typeface="Comic Sans MS" pitchFamily="66" charset="0"/>
            </a:endParaRPr>
          </a:p>
          <a:p>
            <a:pPr eaLnBrk="1" hangingPunct="1">
              <a:lnSpc>
                <a:spcPct val="90000"/>
              </a:lnSpc>
              <a:defRPr/>
            </a:pPr>
            <a:r>
              <a:rPr lang="it-IT" b="1" dirty="0" smtClean="0">
                <a:latin typeface="Comic Sans MS" pitchFamily="66" charset="0"/>
              </a:rPr>
              <a:t>il </a:t>
            </a:r>
            <a:r>
              <a:rPr lang="it-IT" b="1" dirty="0" smtClean="0">
                <a:solidFill>
                  <a:srgbClr val="FF0000"/>
                </a:solidFill>
                <a:latin typeface="Comic Sans MS" pitchFamily="66" charset="0"/>
              </a:rPr>
              <a:t>ruolo</a:t>
            </a:r>
            <a:r>
              <a:rPr lang="it-IT" b="1" dirty="0" smtClean="0">
                <a:latin typeface="Comic Sans MS" pitchFamily="66" charset="0"/>
              </a:rPr>
              <a:t> esercitato nella famiglia</a:t>
            </a:r>
          </a:p>
          <a:p>
            <a:pPr eaLnBrk="1" hangingPunct="1">
              <a:lnSpc>
                <a:spcPct val="90000"/>
              </a:lnSpc>
              <a:defRPr/>
            </a:pPr>
            <a:r>
              <a:rPr lang="it-IT" b="1" dirty="0" smtClean="0">
                <a:latin typeface="Comic Sans MS" pitchFamily="66" charset="0"/>
              </a:rPr>
              <a:t>quale membro della famiglia sta </a:t>
            </a:r>
            <a:r>
              <a:rPr lang="it-IT" b="1" dirty="0" smtClean="0">
                <a:solidFill>
                  <a:srgbClr val="FF0000"/>
                </a:solidFill>
                <a:latin typeface="Comic Sans MS" pitchFamily="66" charset="0"/>
              </a:rPr>
              <a:t>“subendo” </a:t>
            </a:r>
            <a:r>
              <a:rPr lang="it-IT" b="1" dirty="0" smtClean="0">
                <a:latin typeface="Comic Sans MS" pitchFamily="66" charset="0"/>
              </a:rPr>
              <a:t>maggiormente</a:t>
            </a:r>
            <a:r>
              <a:rPr lang="it-IT" b="1" dirty="0" smtClean="0">
                <a:solidFill>
                  <a:srgbClr val="FF0000"/>
                </a:solidFill>
                <a:latin typeface="Comic Sans MS" pitchFamily="66" charset="0"/>
              </a:rPr>
              <a:t> </a:t>
            </a:r>
            <a:r>
              <a:rPr lang="it-IT" b="1" dirty="0" smtClean="0">
                <a:latin typeface="Comic Sans MS" pitchFamily="66" charset="0"/>
              </a:rPr>
              <a:t>la perdita (madre, </a:t>
            </a:r>
            <a:r>
              <a:rPr lang="it-IT" b="1" dirty="0" err="1" smtClean="0">
                <a:latin typeface="Comic Sans MS" pitchFamily="66" charset="0"/>
              </a:rPr>
              <a:t>figlio…</a:t>
            </a:r>
            <a:r>
              <a:rPr lang="it-IT" b="1" dirty="0" smtClean="0">
                <a:latin typeface="Comic Sans MS" pitchFamily="66" charset="0"/>
              </a:rPr>
              <a:t>)</a:t>
            </a:r>
          </a:p>
          <a:p>
            <a:pPr eaLnBrk="1" hangingPunct="1">
              <a:lnSpc>
                <a:spcPct val="90000"/>
              </a:lnSpc>
              <a:buFontTx/>
              <a:buNone/>
              <a:defRPr/>
            </a:pPr>
            <a:r>
              <a:rPr lang="it-IT" b="1" dirty="0" smtClean="0">
                <a:latin typeface="Comic Sans MS" pitchFamily="66" charset="0"/>
              </a:rPr>
              <a:t>  E’ un lavoro psichico che inizia,si sviluppa e si conclude e in cui </a:t>
            </a:r>
            <a:r>
              <a:rPr lang="it-IT" b="1" dirty="0" smtClean="0">
                <a:solidFill>
                  <a:srgbClr val="FF0000"/>
                </a:solidFill>
                <a:latin typeface="Comic Sans MS" pitchFamily="66" charset="0"/>
              </a:rPr>
              <a:t>l’ATTACCAMENTO</a:t>
            </a:r>
            <a:r>
              <a:rPr lang="it-IT" b="1" dirty="0" smtClean="0">
                <a:latin typeface="Comic Sans MS" pitchFamily="66" charset="0"/>
              </a:rPr>
              <a:t> a poco a poco si attenua e la vita riprende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p:txBody>
          <a:bodyPr/>
          <a:lstStyle/>
          <a:p>
            <a:pPr>
              <a:defRPr/>
            </a:pPr>
            <a:fld id="{A88BA925-7C41-4D42-8415-7A482B08A503}" type="slidenum">
              <a:rPr lang="it-IT"/>
              <a:pPr>
                <a:defRPr/>
              </a:pPr>
              <a:t>15</a:t>
            </a:fld>
            <a:endParaRPr lang="it-IT"/>
          </a:p>
        </p:txBody>
      </p:sp>
      <p:sp>
        <p:nvSpPr>
          <p:cNvPr id="3" name="Segnaposto contenuto 2"/>
          <p:cNvSpPr>
            <a:spLocks noGrp="1"/>
          </p:cNvSpPr>
          <p:nvPr>
            <p:ph idx="1"/>
          </p:nvPr>
        </p:nvSpPr>
        <p:spPr>
          <a:xfrm>
            <a:off x="214313" y="357188"/>
            <a:ext cx="8628062" cy="5741987"/>
          </a:xfrm>
        </p:spPr>
        <p:txBody>
          <a:bodyPr>
            <a:normAutofit fontScale="92500" lnSpcReduction="20000"/>
          </a:bodyPr>
          <a:lstStyle/>
          <a:p>
            <a:pPr>
              <a:buNone/>
              <a:defRPr/>
            </a:pPr>
            <a:r>
              <a:rPr lang="it-IT" dirty="0" smtClean="0">
                <a:latin typeface="Comic Sans MS" pitchFamily="66" charset="0"/>
              </a:rPr>
              <a:t>   </a:t>
            </a:r>
            <a:r>
              <a:rPr lang="it-IT" b="1" dirty="0" smtClean="0">
                <a:latin typeface="Comic Sans MS" pitchFamily="66" charset="0"/>
              </a:rPr>
              <a:t>IL LUTTO E’ IL PERIODO NEL QUALE AVVIENE IL GRADUALE </a:t>
            </a:r>
            <a:r>
              <a:rPr lang="it-IT" b="1" dirty="0" smtClean="0">
                <a:solidFill>
                  <a:srgbClr val="FF0000"/>
                </a:solidFill>
                <a:latin typeface="Comic Sans MS" pitchFamily="66" charset="0"/>
              </a:rPr>
              <a:t>DISINVESTIMENTO AFFETTIVO </a:t>
            </a:r>
            <a:r>
              <a:rPr lang="it-IT" b="1" dirty="0" smtClean="0">
                <a:latin typeface="Comic Sans MS" pitchFamily="66" charset="0"/>
              </a:rPr>
              <a:t>E DALLA DEPRESSIONE SI PASSA ALLA </a:t>
            </a:r>
            <a:r>
              <a:rPr lang="it-IT" b="1" dirty="0" smtClean="0">
                <a:solidFill>
                  <a:srgbClr val="FF0000"/>
                </a:solidFill>
                <a:latin typeface="Comic Sans MS" pitchFamily="66" charset="0"/>
              </a:rPr>
              <a:t>RIPARAZIONE.</a:t>
            </a:r>
          </a:p>
          <a:p>
            <a:pPr>
              <a:buNone/>
              <a:defRPr/>
            </a:pPr>
            <a:r>
              <a:rPr lang="it-IT" b="1" dirty="0" smtClean="0">
                <a:solidFill>
                  <a:srgbClr val="FF0000"/>
                </a:solidFill>
                <a:latin typeface="Comic Sans MS" pitchFamily="66" charset="0"/>
              </a:rPr>
              <a:t>  </a:t>
            </a:r>
            <a:r>
              <a:rPr lang="it-IT" dirty="0" smtClean="0"/>
              <a:t> </a:t>
            </a:r>
            <a:r>
              <a:rPr lang="it-IT" sz="3900" b="1" dirty="0" smtClean="0">
                <a:latin typeface="Comic Sans MS" pitchFamily="66" charset="0"/>
              </a:rPr>
              <a:t>La morte conclude la vita ma non conclude  la relazione che continua nella mente dei sopravvissuti</a:t>
            </a:r>
          </a:p>
          <a:p>
            <a:pPr>
              <a:buFont typeface="Wingdings" pitchFamily="2" charset="2"/>
              <a:buNone/>
              <a:defRPr/>
            </a:pPr>
            <a:endParaRPr lang="it-IT" b="1" dirty="0" smtClean="0">
              <a:latin typeface="Comic Sans MS" pitchFamily="66" charset="0"/>
            </a:endParaRPr>
          </a:p>
          <a:p>
            <a:pPr>
              <a:buFont typeface="Wingdings" pitchFamily="2" charset="2"/>
              <a:buNone/>
              <a:defRPr/>
            </a:pPr>
            <a:r>
              <a:rPr lang="it-IT" b="1" dirty="0" smtClean="0">
                <a:latin typeface="Comic Sans MS" pitchFamily="66" charset="0"/>
              </a:rPr>
              <a:t>  QUANDO CIO’ AVVIENE, LA PERSONA SCOMPARSA VIVE NEL </a:t>
            </a:r>
            <a:r>
              <a:rPr lang="it-IT" b="1" dirty="0" smtClean="0">
                <a:solidFill>
                  <a:srgbClr val="FF0000"/>
                </a:solidFill>
                <a:latin typeface="Comic Sans MS" pitchFamily="66" charset="0"/>
              </a:rPr>
              <a:t>MONDO INTERNO</a:t>
            </a:r>
            <a:r>
              <a:rPr lang="it-IT" b="1" dirty="0" smtClean="0">
                <a:latin typeface="Comic Sans MS" pitchFamily="66" charset="0"/>
              </a:rPr>
              <a:t> E QUINDI SI POSSONO INSTAURARE NUOVI LEGAMI</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Grp="1" noChangeArrowheads="1"/>
          </p:cNvSpPr>
          <p:nvPr>
            <p:ph type="sldNum" sz="quarter" idx="12"/>
          </p:nvPr>
        </p:nvSpPr>
        <p:spPr/>
        <p:txBody>
          <a:bodyPr/>
          <a:lstStyle/>
          <a:p>
            <a:pPr>
              <a:defRPr/>
            </a:pPr>
            <a:fld id="{2BD095FD-4968-4B82-803F-627E977EAA7D}" type="slidenum">
              <a:rPr lang="it-IT"/>
              <a:pPr>
                <a:defRPr/>
              </a:pPr>
              <a:t>16</a:t>
            </a:fld>
            <a:endParaRPr lang="it-IT"/>
          </a:p>
        </p:txBody>
      </p:sp>
      <p:sp>
        <p:nvSpPr>
          <p:cNvPr id="4" name="Rectangle 6"/>
          <p:cNvSpPr txBox="1">
            <a:spLocks noGrp="1" noChangeArrowheads="1"/>
          </p:cNvSpPr>
          <p:nvPr/>
        </p:nvSpPr>
        <p:spPr bwMode="auto">
          <a:xfrm>
            <a:off x="6553200" y="6245225"/>
            <a:ext cx="2286000" cy="476250"/>
          </a:xfrm>
          <a:prstGeom prst="rect">
            <a:avLst/>
          </a:prstGeom>
          <a:noFill/>
          <a:ln>
            <a:miter lim="800000"/>
            <a:headEnd/>
            <a:tailEnd/>
          </a:ln>
        </p:spPr>
        <p:txBody>
          <a:bodyPr anchor="b"/>
          <a:lstStyle/>
          <a:p>
            <a:pPr algn="r">
              <a:defRPr/>
            </a:pPr>
            <a:fld id="{D0FD6E85-26B0-432E-B48A-7F7FED5D2FFE}" type="slidenum">
              <a:rPr lang="it-IT" sz="1400">
                <a:effectLst>
                  <a:outerShdw blurRad="38100" dist="38100" dir="2700000" algn="tl">
                    <a:srgbClr val="000000"/>
                  </a:outerShdw>
                </a:effectLst>
              </a:rPr>
              <a:pPr algn="r">
                <a:defRPr/>
              </a:pPr>
              <a:t>16</a:t>
            </a:fld>
            <a:endParaRPr lang="it-IT" sz="1400">
              <a:effectLst>
                <a:outerShdw blurRad="38100" dist="38100" dir="2700000" algn="tl">
                  <a:srgbClr val="000000"/>
                </a:outerShdw>
              </a:effectLst>
            </a:endParaRPr>
          </a:p>
        </p:txBody>
      </p:sp>
      <p:sp>
        <p:nvSpPr>
          <p:cNvPr id="20483" name="Rectangle 3"/>
          <p:cNvSpPr>
            <a:spLocks noGrp="1" noChangeArrowheads="1"/>
          </p:cNvSpPr>
          <p:nvPr>
            <p:ph type="body" idx="1"/>
          </p:nvPr>
        </p:nvSpPr>
        <p:spPr>
          <a:xfrm>
            <a:off x="457200" y="620713"/>
            <a:ext cx="8229600" cy="5399087"/>
          </a:xfrm>
        </p:spPr>
        <p:txBody>
          <a:bodyPr/>
          <a:lstStyle/>
          <a:p>
            <a:pPr eaLnBrk="1" hangingPunct="1">
              <a:buFont typeface="Wingdings" pitchFamily="2" charset="2"/>
              <a:buNone/>
              <a:defRPr/>
            </a:pPr>
            <a:r>
              <a:rPr lang="it-IT" b="1" dirty="0" smtClean="0">
                <a:latin typeface="Comic Sans MS" pitchFamily="66" charset="0"/>
              </a:rPr>
              <a:t>  Lo scopo della risoluzione del lutto è di sviluppare una </a:t>
            </a:r>
            <a:r>
              <a:rPr lang="it-IT" b="1" dirty="0" smtClean="0">
                <a:solidFill>
                  <a:srgbClr val="FF0000"/>
                </a:solidFill>
                <a:latin typeface="Comic Sans MS" pitchFamily="66" charset="0"/>
              </a:rPr>
              <a:t>nuova relazione interiore</a:t>
            </a:r>
            <a:r>
              <a:rPr lang="it-IT" b="1" dirty="0" smtClean="0">
                <a:latin typeface="Comic Sans MS" pitchFamily="66" charset="0"/>
              </a:rPr>
              <a:t> con la persona scomparsa conservandone dentro di sé la presenza simbolica,i suoi valori, le abitudini condivise.</a:t>
            </a:r>
          </a:p>
          <a:p>
            <a:pPr eaLnBrk="1" hangingPunct="1">
              <a:buFont typeface="Wingdings" pitchFamily="2" charset="2"/>
              <a:buNone/>
              <a:defRPr/>
            </a:pPr>
            <a:r>
              <a:rPr lang="it-IT" b="1" dirty="0" smtClean="0">
                <a:latin typeface="Comic Sans MS" pitchFamily="66" charset="0"/>
              </a:rPr>
              <a:t>  E’ questo un processo difficoltoso, impossibile per alcune persone che avvertono la perdita come intollerabile e inaccettabile </a:t>
            </a:r>
            <a:r>
              <a:rPr lang="it-IT" b="1" dirty="0" smtClean="0">
                <a:solidFill>
                  <a:srgbClr val="FF0000"/>
                </a:solidFill>
                <a:latin typeface="Comic Sans MS" pitchFamily="66" charset="0"/>
              </a:rPr>
              <a:t>(lutto complicato)</a:t>
            </a:r>
          </a:p>
          <a:p>
            <a:pPr eaLnBrk="1" hangingPunct="1">
              <a:defRPr/>
            </a:pPr>
            <a:endParaRPr lang="it-IT" b="1" dirty="0" smtClean="0">
              <a:latin typeface="Comic Sans MS" pitchFamily="66"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p:cNvSpPr>
            <a:spLocks noGrp="1" noChangeArrowheads="1"/>
          </p:cNvSpPr>
          <p:nvPr>
            <p:ph type="sldNum" sz="quarter" idx="12"/>
          </p:nvPr>
        </p:nvSpPr>
        <p:spPr/>
        <p:txBody>
          <a:bodyPr/>
          <a:lstStyle/>
          <a:p>
            <a:pPr>
              <a:defRPr/>
            </a:pPr>
            <a:fld id="{9486BC1A-20F5-4C69-A700-5E3AFE23F38B}" type="slidenum">
              <a:rPr lang="it-IT"/>
              <a:pPr>
                <a:defRPr/>
              </a:pPr>
              <a:t>17</a:t>
            </a:fld>
            <a:endParaRPr lang="it-IT"/>
          </a:p>
        </p:txBody>
      </p:sp>
      <p:sp>
        <p:nvSpPr>
          <p:cNvPr id="9219" name="Rectangle 3"/>
          <p:cNvSpPr>
            <a:spLocks noGrp="1" noRot="1" noChangeArrowheads="1"/>
          </p:cNvSpPr>
          <p:nvPr>
            <p:ph type="body" idx="1"/>
          </p:nvPr>
        </p:nvSpPr>
        <p:spPr>
          <a:xfrm>
            <a:off x="395288" y="260350"/>
            <a:ext cx="8469312" cy="5862638"/>
          </a:xfrm>
        </p:spPr>
        <p:txBody>
          <a:bodyPr/>
          <a:lstStyle/>
          <a:p>
            <a:pPr eaLnBrk="1" hangingPunct="1">
              <a:buFont typeface="Wingdings" pitchFamily="2" charset="2"/>
              <a:buNone/>
              <a:defRPr/>
            </a:pPr>
            <a:r>
              <a:rPr lang="it-IT" b="1" dirty="0" smtClean="0">
                <a:latin typeface="Comic Sans MS" pitchFamily="66" charset="0"/>
              </a:rPr>
              <a:t>  IL </a:t>
            </a:r>
            <a:r>
              <a:rPr lang="it-IT" b="1" dirty="0" smtClean="0">
                <a:solidFill>
                  <a:srgbClr val="FF3300"/>
                </a:solidFill>
                <a:latin typeface="Comic Sans MS" pitchFamily="66" charset="0"/>
              </a:rPr>
              <a:t>PROCESSO DEL LUTTO</a:t>
            </a:r>
            <a:r>
              <a:rPr lang="it-IT" b="1" dirty="0" smtClean="0">
                <a:latin typeface="Comic Sans MS" pitchFamily="66" charset="0"/>
              </a:rPr>
              <a:t> PUO’ ESSERE PARAGONATO A QUELLO DELLA POTATURA </a:t>
            </a:r>
            <a:r>
              <a:rPr lang="it-IT" b="1" dirty="0" err="1" smtClean="0">
                <a:latin typeface="Comic Sans MS" pitchFamily="66" charset="0"/>
              </a:rPr>
              <a:t>DI</a:t>
            </a:r>
            <a:r>
              <a:rPr lang="it-IT" b="1" dirty="0" smtClean="0">
                <a:latin typeface="Comic Sans MS" pitchFamily="66" charset="0"/>
              </a:rPr>
              <a:t> UN ALBERO CHE VIENE LIBERATO DAI RAMI PER DARGLI NUOVA LINFA E FORZA PER GERMOGLIARE.</a:t>
            </a:r>
          </a:p>
          <a:p>
            <a:pPr eaLnBrk="1" hangingPunct="1">
              <a:buFont typeface="Wingdings" pitchFamily="2" charset="2"/>
              <a:buNone/>
              <a:defRPr/>
            </a:pPr>
            <a:r>
              <a:rPr lang="it-IT" b="1" dirty="0" smtClean="0">
                <a:latin typeface="Comic Sans MS" pitchFamily="66" charset="0"/>
              </a:rPr>
              <a:t>  APPARENTEMENTE L’ALBERO E’ SPOGLIATO E IMPOVERITO MA E’ PROPRIO LA PERDITA </a:t>
            </a:r>
            <a:r>
              <a:rPr lang="it-IT" b="1" dirty="0" err="1" smtClean="0">
                <a:latin typeface="Comic Sans MS" pitchFamily="66" charset="0"/>
              </a:rPr>
              <a:t>DI</a:t>
            </a:r>
            <a:r>
              <a:rPr lang="it-IT" b="1" dirty="0" smtClean="0">
                <a:latin typeface="Comic Sans MS" pitchFamily="66" charset="0"/>
              </a:rPr>
              <a:t> PARTI </a:t>
            </a:r>
            <a:r>
              <a:rPr lang="it-IT" b="1" dirty="0" err="1" smtClean="0">
                <a:latin typeface="Comic Sans MS" pitchFamily="66" charset="0"/>
              </a:rPr>
              <a:t>DI</a:t>
            </a:r>
            <a:r>
              <a:rPr lang="it-IT" b="1" dirty="0" smtClean="0">
                <a:latin typeface="Comic Sans MS" pitchFamily="66" charset="0"/>
              </a:rPr>
              <a:t> SE’ CHE PERMETTERA’ LA NUOVA FIORITURA</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468313" y="620713"/>
            <a:ext cx="8229600" cy="5649912"/>
          </a:xfrm>
        </p:spPr>
        <p:txBody>
          <a:bodyPr>
            <a:normAutofit/>
          </a:bodyPr>
          <a:lstStyle/>
          <a:p>
            <a:pPr algn="ctr">
              <a:buFontTx/>
              <a:buNone/>
            </a:pPr>
            <a:r>
              <a:rPr lang="it-IT" sz="4000" b="1" dirty="0" smtClean="0">
                <a:solidFill>
                  <a:srgbClr val="FF0000"/>
                </a:solidFill>
                <a:latin typeface="Comic Sans MS" pitchFamily="66" charset="0"/>
              </a:rPr>
              <a:t>  Infiniti </a:t>
            </a:r>
            <a:r>
              <a:rPr lang="it-IT" sz="4000" b="1" dirty="0">
                <a:solidFill>
                  <a:srgbClr val="FF0000"/>
                </a:solidFill>
                <a:latin typeface="Comic Sans MS" pitchFamily="66" charset="0"/>
              </a:rPr>
              <a:t>sono i modi </a:t>
            </a:r>
            <a:r>
              <a:rPr lang="it-IT" sz="4000" b="1" dirty="0" smtClean="0">
                <a:solidFill>
                  <a:srgbClr val="FF0000"/>
                </a:solidFill>
                <a:latin typeface="Comic Sans MS" pitchFamily="66" charset="0"/>
              </a:rPr>
              <a:t>con </a:t>
            </a:r>
            <a:r>
              <a:rPr lang="it-IT" sz="4000" b="1" dirty="0">
                <a:solidFill>
                  <a:srgbClr val="FF0000"/>
                </a:solidFill>
                <a:latin typeface="Comic Sans MS" pitchFamily="66" charset="0"/>
              </a:rPr>
              <a:t>cui ogni persona vive e descrive </a:t>
            </a:r>
            <a:r>
              <a:rPr lang="it-IT" sz="4000" b="1" dirty="0" smtClean="0">
                <a:solidFill>
                  <a:srgbClr val="FF0000"/>
                </a:solidFill>
                <a:latin typeface="Comic Sans MS" pitchFamily="66" charset="0"/>
              </a:rPr>
              <a:t>le sofferenze per le proprie perdite o i propri lutti. E’ necessario cogliere il senso profondo di realtà soggettive che sfuggono ad ogni semplificazione</a:t>
            </a:r>
            <a:endParaRPr lang="it-IT" sz="4000" b="1" dirty="0">
              <a:solidFill>
                <a:srgbClr val="FF0000"/>
              </a:solidFill>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1000" y="609600"/>
            <a:ext cx="8305800" cy="5516563"/>
          </a:xfrm>
        </p:spPr>
        <p:txBody>
          <a:bodyPr>
            <a:normAutofit fontScale="92500" lnSpcReduction="20000"/>
          </a:bodyPr>
          <a:lstStyle/>
          <a:p>
            <a:pPr algn="just">
              <a:buNone/>
            </a:pPr>
            <a:r>
              <a:rPr lang="it-IT" b="1" dirty="0" smtClean="0">
                <a:solidFill>
                  <a:srgbClr val="FF0000"/>
                </a:solidFill>
                <a:latin typeface="Comic Sans MS" pitchFamily="66" charset="0"/>
              </a:rPr>
              <a:t>  Per quanto riguarda i curanti è importante acquisire la consapevolezza che in questo genere di problemi nessuna figura</a:t>
            </a:r>
          </a:p>
          <a:p>
            <a:pPr algn="just">
              <a:buNone/>
            </a:pPr>
            <a:r>
              <a:rPr lang="it-IT" b="1" dirty="0" smtClean="0">
                <a:solidFill>
                  <a:srgbClr val="FF0000"/>
                </a:solidFill>
                <a:latin typeface="Comic Sans MS" pitchFamily="66" charset="0"/>
              </a:rPr>
              <a:t>  professionale per quanto preparata può fare da sola: è l’incontro assiduo,</a:t>
            </a:r>
          </a:p>
          <a:p>
            <a:pPr algn="just">
              <a:buNone/>
            </a:pPr>
            <a:r>
              <a:rPr lang="it-IT" b="1" dirty="0" smtClean="0">
                <a:solidFill>
                  <a:srgbClr val="FF0000"/>
                </a:solidFill>
                <a:latin typeface="Comic Sans MS" pitchFamily="66" charset="0"/>
              </a:rPr>
              <a:t>  sistematico della intera équipe curante a trovare le modalità più appropriate,</a:t>
            </a:r>
          </a:p>
          <a:p>
            <a:pPr algn="just">
              <a:buNone/>
            </a:pPr>
            <a:r>
              <a:rPr lang="it-IT" b="1" dirty="0" smtClean="0">
                <a:solidFill>
                  <a:srgbClr val="FF0000"/>
                </a:solidFill>
                <a:latin typeface="Comic Sans MS" pitchFamily="66" charset="0"/>
              </a:rPr>
              <a:t>  anche dal punto di vista emotivo.</a:t>
            </a:r>
          </a:p>
          <a:p>
            <a:pPr algn="just">
              <a:buNone/>
            </a:pPr>
            <a:r>
              <a:rPr lang="it-IT" b="1" dirty="0" smtClean="0">
                <a:solidFill>
                  <a:srgbClr val="FF0000"/>
                </a:solidFill>
                <a:latin typeface="Comic Sans MS" pitchFamily="66" charset="0"/>
              </a:rPr>
              <a:t>  Non esiste una modalità buona per tutti i casi, ma ogni situazione va affrontata</a:t>
            </a:r>
          </a:p>
          <a:p>
            <a:pPr algn="just">
              <a:buNone/>
            </a:pPr>
            <a:r>
              <a:rPr lang="it-IT" b="1" dirty="0" smtClean="0">
                <a:solidFill>
                  <a:srgbClr val="FF0000"/>
                </a:solidFill>
                <a:latin typeface="Comic Sans MS" pitchFamily="66" charset="0"/>
              </a:rPr>
              <a:t>  ogni volta ricominciando pazientemente ad analizzare ogni storia</a:t>
            </a:r>
            <a:endParaRPr lang="it-IT" b="1" dirty="0">
              <a:solidFill>
                <a:srgbClr val="FF0000"/>
              </a:solidFill>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3400" y="457200"/>
            <a:ext cx="8229600" cy="5668963"/>
          </a:xfrm>
        </p:spPr>
        <p:txBody>
          <a:bodyPr>
            <a:normAutofit fontScale="85000" lnSpcReduction="20000"/>
          </a:bodyPr>
          <a:lstStyle/>
          <a:p>
            <a:pPr>
              <a:buNone/>
            </a:pPr>
            <a:r>
              <a:rPr lang="it-IT" b="1" dirty="0" smtClean="0">
                <a:solidFill>
                  <a:schemeClr val="accent2"/>
                </a:solidFill>
                <a:latin typeface="Comic Sans MS" pitchFamily="66" charset="0"/>
              </a:rPr>
              <a:t>  </a:t>
            </a:r>
            <a:r>
              <a:rPr lang="it-IT" b="1" dirty="0" smtClean="0">
                <a:solidFill>
                  <a:srgbClr val="FF0000"/>
                </a:solidFill>
                <a:latin typeface="Comic Sans MS" pitchFamily="66" charset="0"/>
              </a:rPr>
              <a:t>Diversamente da quanto comunemente si pensa il processo relativo al lutto non inizia dopo il decesso del malato, ma si attiva nei periodi precedenti e si intensifica con l’avvicinarsi dell’evento finale.  </a:t>
            </a:r>
          </a:p>
          <a:p>
            <a:pPr>
              <a:buNone/>
            </a:pPr>
            <a:r>
              <a:rPr lang="it-IT" b="1" dirty="0" smtClean="0">
                <a:solidFill>
                  <a:srgbClr val="FF0000"/>
                </a:solidFill>
                <a:latin typeface="Comic Sans MS" pitchFamily="66" charset="0"/>
              </a:rPr>
              <a:t>  Il lutto non è uno stato bensì un processo, è un “lavoro” che è intrapreso dal malato, dai familiari, dai curanti. In quanto lavoro richiede un consumo di energia fisica ed emotiva per affrancarsi dal dolore e riprendere l’immersione nella vita</a:t>
            </a:r>
          </a:p>
          <a:p>
            <a:pPr>
              <a:buNone/>
            </a:pPr>
            <a:endParaRPr lang="it-IT" b="1" dirty="0" smtClean="0">
              <a:solidFill>
                <a:srgbClr val="FF0000"/>
              </a:solidFill>
              <a:latin typeface="Comic Sans MS" pitchFamily="66" charset="0"/>
            </a:endParaRPr>
          </a:p>
          <a:p>
            <a:pPr>
              <a:buNone/>
            </a:pPr>
            <a:r>
              <a:rPr lang="it-IT" b="1" dirty="0" smtClean="0">
                <a:solidFill>
                  <a:srgbClr val="FF0000"/>
                </a:solidFill>
                <a:latin typeface="Comic Sans MS" pitchFamily="66" charset="0"/>
              </a:rPr>
              <a:t>   Le modalità con cui questo periodo viene affrontato avrà una profonda influenza sull’esito del “lavoro” del lutto</a:t>
            </a:r>
            <a:endParaRPr lang="it-IT" b="1" dirty="0">
              <a:solidFill>
                <a:srgbClr val="FF0000"/>
              </a:solidFill>
              <a:latin typeface="Comic Sans MS" pitchFamily="66"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buNone/>
            </a:pPr>
            <a:r>
              <a:rPr lang="it-IT" dirty="0" smtClean="0"/>
              <a:t>    </a:t>
            </a:r>
            <a:r>
              <a:rPr lang="it-IT" b="1" dirty="0" smtClean="0">
                <a:latin typeface="Comic Sans MS" pitchFamily="66" charset="0"/>
              </a:rPr>
              <a:t>Per il carico e la tipologia del lavoro, la gestione di un’équipe di cure palliative è un fattore complesso che richiede riunioni organizzative, scientifiche, di formazione tecnica e relazionale</a:t>
            </a:r>
          </a:p>
          <a:p>
            <a:pPr>
              <a:buNone/>
            </a:pPr>
            <a:r>
              <a:rPr lang="it-IT" b="1" dirty="0" smtClean="0">
                <a:latin typeface="Comic Sans MS" pitchFamily="66" charset="0"/>
              </a:rPr>
              <a:t>    </a:t>
            </a:r>
          </a:p>
          <a:p>
            <a:pPr>
              <a:buNone/>
            </a:pPr>
            <a:r>
              <a:rPr lang="it-IT" b="1" dirty="0" smtClean="0">
                <a:latin typeface="Comic Sans MS" pitchFamily="66" charset="0"/>
              </a:rPr>
              <a:t> </a:t>
            </a:r>
            <a:endParaRPr lang="it-IT" b="1" dirty="0">
              <a:latin typeface="Comic Sans MS" pitchFamily="66"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228600" y="609600"/>
            <a:ext cx="8458200" cy="5821363"/>
          </a:xfrm>
        </p:spPr>
        <p:txBody>
          <a:bodyPr>
            <a:normAutofit fontScale="92500" lnSpcReduction="10000"/>
          </a:bodyPr>
          <a:lstStyle/>
          <a:p>
            <a:pPr algn="just">
              <a:buNone/>
            </a:pPr>
            <a:r>
              <a:rPr lang="it-IT" b="1" dirty="0" smtClean="0">
                <a:latin typeface="Comic Sans MS" pitchFamily="66" charset="0"/>
              </a:rPr>
              <a:t>  </a:t>
            </a:r>
            <a:endParaRPr lang="it-IT" sz="4000" b="1" dirty="0" smtClean="0">
              <a:latin typeface="Comic Sans MS" pitchFamily="66" charset="0"/>
            </a:endParaRPr>
          </a:p>
          <a:p>
            <a:pPr algn="just">
              <a:buNone/>
            </a:pPr>
            <a:endParaRPr lang="it-IT" sz="4000" b="1" dirty="0" smtClean="0">
              <a:latin typeface="Comic Sans MS" pitchFamily="66" charset="0"/>
            </a:endParaRPr>
          </a:p>
          <a:p>
            <a:pPr algn="ctr">
              <a:buNone/>
            </a:pPr>
            <a:r>
              <a:rPr lang="it-IT" sz="4000" b="1" dirty="0" smtClean="0">
                <a:latin typeface="Comic Sans MS" pitchFamily="66" charset="0"/>
              </a:rPr>
              <a:t>  Il “sapere dei curanti” che “maneggiano” corpi, emozioni, sentimenti deve essere oggetto di riflessione per potersi trasformare in </a:t>
            </a:r>
            <a:r>
              <a:rPr lang="it-IT" sz="4000" b="1" dirty="0" smtClean="0">
                <a:solidFill>
                  <a:srgbClr val="FF0000"/>
                </a:solidFill>
                <a:latin typeface="Comic Sans MS" pitchFamily="66" charset="0"/>
              </a:rPr>
              <a:t>cultura dell’accompagnamento</a:t>
            </a:r>
            <a:endParaRPr lang="it-IT" sz="4000" dirty="0" smtClean="0">
              <a:solidFill>
                <a:srgbClr val="FF0000"/>
              </a:solidFill>
            </a:endParaRPr>
          </a:p>
          <a:p>
            <a:pPr algn="just">
              <a:buNone/>
            </a:pPr>
            <a:endParaRPr lang="it-IT" sz="3600" b="1" dirty="0" smtClean="0">
              <a:latin typeface="Comic Sans MS" pitchFamily="66" charset="0"/>
            </a:endParaRPr>
          </a:p>
          <a:p>
            <a:pPr algn="just">
              <a:buNone/>
            </a:pPr>
            <a:r>
              <a:rPr lang="it-IT" sz="3600" b="1" dirty="0" smtClean="0">
                <a:latin typeface="Comic Sans MS" pitchFamily="66" charset="0"/>
              </a:rPr>
              <a:t>  </a:t>
            </a:r>
            <a:endParaRPr lang="it-IT" sz="36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buNone/>
            </a:pPr>
            <a:r>
              <a:rPr lang="it-IT" sz="4000" b="1" dirty="0" smtClean="0">
                <a:latin typeface="Comic Sans MS" pitchFamily="66" charset="0"/>
              </a:rPr>
              <a:t>  In Cure Palliative il sapere tecnico  e l’approccio relazionale devono potersi fondere e imparare gradatamente a </a:t>
            </a:r>
            <a:r>
              <a:rPr lang="it-IT" sz="4000" b="1" dirty="0" smtClean="0">
                <a:solidFill>
                  <a:srgbClr val="FF0000"/>
                </a:solidFill>
                <a:latin typeface="Comic Sans MS" pitchFamily="66" charset="0"/>
              </a:rPr>
              <a:t>convivere con l’incertezza</a:t>
            </a:r>
            <a:endParaRPr lang="it-IT" sz="4000" b="1" dirty="0">
              <a:solidFill>
                <a:srgbClr val="FF0000"/>
              </a:solidFill>
              <a:latin typeface="Comic Sans MS" pitchFamily="66"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304800"/>
            <a:ext cx="8382000" cy="5821363"/>
          </a:xfrm>
        </p:spPr>
        <p:txBody>
          <a:bodyPr>
            <a:normAutofit fontScale="85000" lnSpcReduction="10000"/>
          </a:bodyPr>
          <a:lstStyle/>
          <a:p>
            <a:pPr>
              <a:buNone/>
            </a:pPr>
            <a:r>
              <a:rPr lang="it-IT" sz="3600" b="1" dirty="0" smtClean="0">
                <a:latin typeface="Comic Sans MS" pitchFamily="66" charset="0"/>
              </a:rPr>
              <a:t>                  </a:t>
            </a:r>
            <a:r>
              <a:rPr lang="it-IT" sz="5600" b="1" dirty="0" smtClean="0">
                <a:latin typeface="Comic Sans MS" pitchFamily="66" charset="0"/>
              </a:rPr>
              <a:t>E allora</a:t>
            </a:r>
          </a:p>
          <a:p>
            <a:r>
              <a:rPr lang="it-IT" sz="3600" b="1" dirty="0" smtClean="0">
                <a:latin typeface="Comic Sans MS" pitchFamily="66" charset="0"/>
              </a:rPr>
              <a:t>quale capacità di cura, quali competenze affettive, emotive, spirituali per</a:t>
            </a:r>
          </a:p>
          <a:p>
            <a:pPr>
              <a:buNone/>
            </a:pPr>
            <a:r>
              <a:rPr lang="it-IT" sz="3600" b="1" dirty="0" smtClean="0">
                <a:latin typeface="Comic Sans MS" pitchFamily="66" charset="0"/>
              </a:rPr>
              <a:t>  coloro che professionalmente si prendono cura della persona che sta morendo?</a:t>
            </a:r>
          </a:p>
          <a:p>
            <a:r>
              <a:rPr lang="it-IT" sz="3600" b="1" dirty="0" smtClean="0">
                <a:latin typeface="Comic Sans MS" pitchFamily="66" charset="0"/>
              </a:rPr>
              <a:t>qual è la visione della vita e della morte  in cure palliative?</a:t>
            </a:r>
          </a:p>
          <a:p>
            <a:r>
              <a:rPr lang="it-IT" sz="3600" b="1" dirty="0" smtClean="0">
                <a:latin typeface="Comic Sans MS" pitchFamily="66" charset="0"/>
              </a:rPr>
              <a:t>quale ethos deve caratterizzare l’</a:t>
            </a:r>
            <a:r>
              <a:rPr lang="it-IT" sz="3600" b="1" dirty="0" err="1" smtClean="0">
                <a:latin typeface="Comic Sans MS" pitchFamily="66" charset="0"/>
              </a:rPr>
              <a:t>hospice</a:t>
            </a:r>
            <a:r>
              <a:rPr lang="it-IT" sz="3600" b="1" dirty="0" smtClean="0">
                <a:latin typeface="Comic Sans MS" pitchFamily="66" charset="0"/>
              </a:rPr>
              <a:t> dimora della vita e della morte?</a:t>
            </a:r>
          </a:p>
          <a:p>
            <a:pPr>
              <a:buNone/>
            </a:pPr>
            <a:r>
              <a:rPr lang="it-IT" sz="3600" b="1" dirty="0" smtClean="0">
                <a:latin typeface="Comic Sans MS" pitchFamily="66" charset="0"/>
              </a:rPr>
              <a:t>   </a:t>
            </a:r>
            <a:endParaRPr lang="it-IT" sz="3600" b="1" dirty="0">
              <a:latin typeface="Comic Sans MS"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body" idx="1"/>
          </p:nvPr>
        </p:nvSpPr>
        <p:spPr>
          <a:xfrm>
            <a:off x="323850" y="260350"/>
            <a:ext cx="8569325" cy="6337300"/>
          </a:xfrm>
        </p:spPr>
        <p:txBody>
          <a:bodyPr>
            <a:normAutofit lnSpcReduction="10000"/>
          </a:bodyPr>
          <a:lstStyle/>
          <a:p>
            <a:pPr algn="ctr">
              <a:lnSpc>
                <a:spcPct val="90000"/>
              </a:lnSpc>
              <a:buFontTx/>
              <a:buNone/>
            </a:pPr>
            <a:r>
              <a:rPr lang="it-IT" b="1" dirty="0">
                <a:solidFill>
                  <a:srgbClr val="FF0000"/>
                </a:solidFill>
                <a:latin typeface="Comic Sans MS" pitchFamily="66" charset="0"/>
              </a:rPr>
              <a:t>Portare al centro dell’attenzione la vita della persona con i suoi intrecci e le sue difficoltà comporta per l’équipe curante essere sottoposta ad un insieme composito di sollecitazioni emozionali.</a:t>
            </a:r>
          </a:p>
          <a:p>
            <a:pPr algn="ctr">
              <a:lnSpc>
                <a:spcPct val="90000"/>
              </a:lnSpc>
              <a:buFontTx/>
              <a:buNone/>
            </a:pPr>
            <a:endParaRPr lang="it-IT" b="1" dirty="0">
              <a:solidFill>
                <a:srgbClr val="FF0000"/>
              </a:solidFill>
              <a:latin typeface="Comic Sans MS" pitchFamily="66" charset="0"/>
            </a:endParaRPr>
          </a:p>
          <a:p>
            <a:pPr algn="ctr">
              <a:lnSpc>
                <a:spcPct val="90000"/>
              </a:lnSpc>
              <a:buFontTx/>
              <a:buNone/>
            </a:pPr>
            <a:r>
              <a:rPr lang="it-IT" b="1" dirty="0">
                <a:solidFill>
                  <a:srgbClr val="FF0000"/>
                </a:solidFill>
                <a:latin typeface="Comic Sans MS" pitchFamily="66" charset="0"/>
              </a:rPr>
              <a:t>Senza una presa di coscienza emotiva anche della propria umana </a:t>
            </a:r>
            <a:r>
              <a:rPr lang="it-IT" b="1" dirty="0" smtClean="0">
                <a:solidFill>
                  <a:srgbClr val="FF0000"/>
                </a:solidFill>
                <a:latin typeface="Comic Sans MS" pitchFamily="66" charset="0"/>
              </a:rPr>
              <a:t>fragilità e dei propri limiti </a:t>
            </a:r>
            <a:r>
              <a:rPr lang="it-IT" b="1" dirty="0">
                <a:solidFill>
                  <a:srgbClr val="FF0000"/>
                </a:solidFill>
                <a:latin typeface="Comic Sans MS" pitchFamily="66" charset="0"/>
              </a:rPr>
              <a:t>gli operatori finiscono per diventare “vittime” di dinamiche complesse in grado di innescare meccanismi difensivi tali da  impedire una vicinanza personale consapevole al malato e alla sua famiglia.</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468313" y="333375"/>
            <a:ext cx="8229600" cy="711200"/>
          </a:xfrm>
        </p:spPr>
        <p:txBody>
          <a:bodyPr>
            <a:noAutofit/>
          </a:bodyPr>
          <a:lstStyle/>
          <a:p>
            <a:r>
              <a:rPr lang="it-IT" sz="4800" b="1" dirty="0">
                <a:solidFill>
                  <a:srgbClr val="FF0000"/>
                </a:solidFill>
                <a:latin typeface="Comic Sans MS" pitchFamily="66" charset="0"/>
              </a:rPr>
              <a:t>I </a:t>
            </a:r>
            <a:r>
              <a:rPr lang="it-IT" sz="4800" b="1" dirty="0" smtClean="0">
                <a:solidFill>
                  <a:srgbClr val="FF0000"/>
                </a:solidFill>
                <a:latin typeface="Comic Sans MS" pitchFamily="66" charset="0"/>
              </a:rPr>
              <a:t>rischi per i curanti</a:t>
            </a:r>
            <a:r>
              <a:rPr lang="it-IT" sz="4800" dirty="0" smtClean="0">
                <a:solidFill>
                  <a:srgbClr val="FF0000"/>
                </a:solidFill>
                <a:latin typeface="Comic Sans MS" pitchFamily="66" charset="0"/>
              </a:rPr>
              <a:t> </a:t>
            </a:r>
            <a:endParaRPr lang="it-IT" sz="4800" dirty="0">
              <a:solidFill>
                <a:srgbClr val="FF0000"/>
              </a:solidFill>
              <a:latin typeface="Comic Sans MS" pitchFamily="66" charset="0"/>
            </a:endParaRPr>
          </a:p>
        </p:txBody>
      </p:sp>
      <p:sp>
        <p:nvSpPr>
          <p:cNvPr id="27651" name="Rectangle 3"/>
          <p:cNvSpPr>
            <a:spLocks noGrp="1" noChangeArrowheads="1"/>
          </p:cNvSpPr>
          <p:nvPr>
            <p:ph type="body" idx="1"/>
          </p:nvPr>
        </p:nvSpPr>
        <p:spPr>
          <a:xfrm>
            <a:off x="457200" y="1341438"/>
            <a:ext cx="8229600" cy="4784725"/>
          </a:xfrm>
        </p:spPr>
        <p:txBody>
          <a:bodyPr>
            <a:normAutofit fontScale="85000" lnSpcReduction="20000"/>
          </a:bodyPr>
          <a:lstStyle/>
          <a:p>
            <a:pPr algn="ctr">
              <a:buNone/>
            </a:pPr>
            <a:r>
              <a:rPr lang="it-IT" sz="4000" b="1" dirty="0">
                <a:solidFill>
                  <a:srgbClr val="FF0000"/>
                </a:solidFill>
                <a:latin typeface="Comic Sans MS" pitchFamily="66" charset="0"/>
              </a:rPr>
              <a:t>Il carico </a:t>
            </a:r>
            <a:r>
              <a:rPr lang="it-IT" sz="4000" b="1" dirty="0" smtClean="0">
                <a:solidFill>
                  <a:srgbClr val="FF0000"/>
                </a:solidFill>
                <a:latin typeface="Comic Sans MS" pitchFamily="66" charset="0"/>
              </a:rPr>
              <a:t>assistenziale potrebbe </a:t>
            </a:r>
            <a:r>
              <a:rPr lang="it-IT" sz="4000" b="1" dirty="0">
                <a:solidFill>
                  <a:srgbClr val="FF0000"/>
                </a:solidFill>
                <a:latin typeface="Comic Sans MS" pitchFamily="66" charset="0"/>
              </a:rPr>
              <a:t>provocare  negli operatori</a:t>
            </a:r>
            <a:r>
              <a:rPr lang="it-IT" sz="4000" b="1" dirty="0" smtClean="0">
                <a:solidFill>
                  <a:srgbClr val="FF0000"/>
                </a:solidFill>
                <a:latin typeface="Comic Sans MS" pitchFamily="66" charset="0"/>
              </a:rPr>
              <a:t>:</a:t>
            </a:r>
          </a:p>
          <a:p>
            <a:pPr algn="ctr"/>
            <a:r>
              <a:rPr lang="it-IT" sz="4000" b="1" dirty="0" smtClean="0">
                <a:solidFill>
                  <a:srgbClr val="FF0000"/>
                </a:solidFill>
                <a:latin typeface="Comic Sans MS" pitchFamily="66" charset="0"/>
              </a:rPr>
              <a:t> stanchezza </a:t>
            </a:r>
          </a:p>
          <a:p>
            <a:pPr algn="ctr"/>
            <a:r>
              <a:rPr lang="it-IT" sz="4000" b="1" dirty="0" smtClean="0">
                <a:solidFill>
                  <a:srgbClr val="FF0000"/>
                </a:solidFill>
                <a:latin typeface="Comic Sans MS" pitchFamily="66" charset="0"/>
              </a:rPr>
              <a:t>distacco </a:t>
            </a:r>
            <a:r>
              <a:rPr lang="it-IT" sz="4000" b="1" dirty="0">
                <a:solidFill>
                  <a:srgbClr val="FF0000"/>
                </a:solidFill>
                <a:latin typeface="Comic Sans MS" pitchFamily="66" charset="0"/>
              </a:rPr>
              <a:t>nella </a:t>
            </a:r>
            <a:r>
              <a:rPr lang="it-IT" sz="4000" b="1" dirty="0" smtClean="0">
                <a:solidFill>
                  <a:srgbClr val="FF0000"/>
                </a:solidFill>
                <a:latin typeface="Comic Sans MS" pitchFamily="66" charset="0"/>
              </a:rPr>
              <a:t>relazione </a:t>
            </a:r>
          </a:p>
          <a:p>
            <a:pPr algn="ctr"/>
            <a:r>
              <a:rPr lang="it-IT" sz="4000" b="1" dirty="0" smtClean="0">
                <a:solidFill>
                  <a:srgbClr val="FF0000"/>
                </a:solidFill>
                <a:latin typeface="Comic Sans MS" pitchFamily="66" charset="0"/>
              </a:rPr>
              <a:t>adozione </a:t>
            </a:r>
            <a:r>
              <a:rPr lang="it-IT" sz="4000" b="1" dirty="0">
                <a:solidFill>
                  <a:srgbClr val="FF0000"/>
                </a:solidFill>
                <a:latin typeface="Comic Sans MS" pitchFamily="66" charset="0"/>
              </a:rPr>
              <a:t>di procedure stereotipate e </a:t>
            </a:r>
            <a:r>
              <a:rPr lang="it-IT" sz="4000" b="1" dirty="0" smtClean="0">
                <a:solidFill>
                  <a:srgbClr val="FF0000"/>
                </a:solidFill>
                <a:latin typeface="Comic Sans MS" pitchFamily="66" charset="0"/>
              </a:rPr>
              <a:t>standardizzate</a:t>
            </a:r>
          </a:p>
          <a:p>
            <a:pPr algn="ctr"/>
            <a:r>
              <a:rPr lang="it-IT" sz="4000" b="1" dirty="0" smtClean="0">
                <a:solidFill>
                  <a:srgbClr val="FF0000"/>
                </a:solidFill>
                <a:latin typeface="Comic Sans MS" pitchFamily="66" charset="0"/>
              </a:rPr>
              <a:t> indifferenza</a:t>
            </a:r>
          </a:p>
          <a:p>
            <a:pPr algn="ctr"/>
            <a:r>
              <a:rPr lang="it-IT" sz="4000" b="1" dirty="0" smtClean="0">
                <a:solidFill>
                  <a:srgbClr val="FF0000"/>
                </a:solidFill>
                <a:latin typeface="Comic Sans MS" pitchFamily="66" charset="0"/>
              </a:rPr>
              <a:t> </a:t>
            </a:r>
            <a:r>
              <a:rPr lang="it-IT" sz="4000" b="1" dirty="0">
                <a:solidFill>
                  <a:srgbClr val="FF0000"/>
                </a:solidFill>
                <a:latin typeface="Comic Sans MS" pitchFamily="66" charset="0"/>
              </a:rPr>
              <a:t>senso di </a:t>
            </a:r>
            <a:r>
              <a:rPr lang="it-IT" sz="4000" b="1" dirty="0" smtClean="0">
                <a:solidFill>
                  <a:srgbClr val="FF0000"/>
                </a:solidFill>
                <a:latin typeface="Comic Sans MS" pitchFamily="66" charset="0"/>
              </a:rPr>
              <a:t>fallimento</a:t>
            </a:r>
          </a:p>
          <a:p>
            <a:pPr algn="ctr"/>
            <a:r>
              <a:rPr lang="it-IT" sz="4000" b="1" dirty="0" smtClean="0">
                <a:solidFill>
                  <a:srgbClr val="FF0000"/>
                </a:solidFill>
                <a:latin typeface="Comic Sans MS" pitchFamily="66" charset="0"/>
              </a:rPr>
              <a:t>vissuti depressivi </a:t>
            </a:r>
            <a:r>
              <a:rPr lang="it-IT" sz="4000" b="1" dirty="0">
                <a:solidFill>
                  <a:srgbClr val="FF0000"/>
                </a:solidFill>
                <a:latin typeface="Comic Sans MS" pitchFamily="66" charset="0"/>
              </a:rPr>
              <a:t>…</a:t>
            </a:r>
          </a:p>
          <a:p>
            <a:pPr algn="ctr"/>
            <a:endParaRPr lang="it-IT" sz="4000" b="1" dirty="0">
              <a:solidFill>
                <a:schemeClr val="accent2"/>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04800" y="228600"/>
            <a:ext cx="8839200" cy="6096000"/>
          </a:xfrm>
        </p:spPr>
        <p:txBody>
          <a:bodyPr>
            <a:normAutofit fontScale="85000" lnSpcReduction="20000"/>
          </a:bodyPr>
          <a:lstStyle/>
          <a:p>
            <a:pPr>
              <a:buNone/>
            </a:pPr>
            <a:r>
              <a:rPr lang="it-IT" b="1" dirty="0" smtClean="0">
                <a:latin typeface="Comic Sans MS" pitchFamily="66" charset="0"/>
              </a:rPr>
              <a:t>	     </a:t>
            </a:r>
            <a:r>
              <a:rPr lang="it-IT" sz="4300" b="1" dirty="0" smtClean="0">
                <a:solidFill>
                  <a:srgbClr val="FF0000"/>
                </a:solidFill>
                <a:latin typeface="Comic Sans MS" pitchFamily="66" charset="0"/>
              </a:rPr>
              <a:t>QUALE FORMAZIONE ?</a:t>
            </a:r>
          </a:p>
          <a:p>
            <a:pPr>
              <a:buNone/>
            </a:pPr>
            <a:endParaRPr lang="it-IT" sz="4300" b="1" dirty="0" smtClean="0">
              <a:solidFill>
                <a:srgbClr val="FF0000"/>
              </a:solidFill>
              <a:latin typeface="Comic Sans MS" pitchFamily="66" charset="0"/>
            </a:endParaRPr>
          </a:p>
          <a:p>
            <a:pPr>
              <a:buNone/>
            </a:pPr>
            <a:r>
              <a:rPr lang="it-IT" b="1" dirty="0" smtClean="0">
                <a:solidFill>
                  <a:srgbClr val="FF0000"/>
                </a:solidFill>
                <a:latin typeface="Comic Sans MS" pitchFamily="66" charset="0"/>
              </a:rPr>
              <a:t>  </a:t>
            </a:r>
            <a:r>
              <a:rPr lang="it-IT" b="1" dirty="0" smtClean="0">
                <a:latin typeface="Comic Sans MS" pitchFamily="66" charset="0"/>
              </a:rPr>
              <a:t>Le riunioni settimanali consentono a tutti i membri dell’équipe di:</a:t>
            </a:r>
          </a:p>
          <a:p>
            <a:r>
              <a:rPr lang="it-IT" b="1" dirty="0" smtClean="0">
                <a:solidFill>
                  <a:srgbClr val="FF0000"/>
                </a:solidFill>
                <a:latin typeface="Comic Sans MS" pitchFamily="66" charset="0"/>
              </a:rPr>
              <a:t>discutere</a:t>
            </a:r>
            <a:r>
              <a:rPr lang="it-IT" b="1" dirty="0" smtClean="0">
                <a:latin typeface="Comic Sans MS" pitchFamily="66" charset="0"/>
              </a:rPr>
              <a:t> degli aspetti tecnici, ma anche di quelli relazionali del loro lavoro.</a:t>
            </a:r>
          </a:p>
          <a:p>
            <a:r>
              <a:rPr lang="it-IT" b="1" dirty="0" smtClean="0">
                <a:solidFill>
                  <a:srgbClr val="FF0000"/>
                </a:solidFill>
                <a:latin typeface="Comic Sans MS" pitchFamily="66" charset="0"/>
              </a:rPr>
              <a:t>esprimere </a:t>
            </a:r>
            <a:r>
              <a:rPr lang="it-IT" b="1" dirty="0" smtClean="0">
                <a:latin typeface="Comic Sans MS" pitchFamily="66" charset="0"/>
              </a:rPr>
              <a:t>il proprio disagio, la propria sofferenza, i dubbi riguardo al lavoro e al rapporto con i pazienti</a:t>
            </a:r>
          </a:p>
          <a:p>
            <a:r>
              <a:rPr lang="it-IT" b="1" dirty="0" smtClean="0">
                <a:solidFill>
                  <a:srgbClr val="FF0000"/>
                </a:solidFill>
                <a:latin typeface="Comic Sans MS" pitchFamily="66" charset="0"/>
              </a:rPr>
              <a:t>raccontare e condividere </a:t>
            </a:r>
            <a:r>
              <a:rPr lang="it-IT" b="1" dirty="0" smtClean="0">
                <a:latin typeface="Comic Sans MS" pitchFamily="66" charset="0"/>
              </a:rPr>
              <a:t>il peso emotivo delle relazioni, delle scelte da fare</a:t>
            </a:r>
          </a:p>
          <a:p>
            <a:r>
              <a:rPr lang="it-IT" b="1" dirty="0" smtClean="0">
                <a:solidFill>
                  <a:srgbClr val="FF0000"/>
                </a:solidFill>
                <a:latin typeface="Comic Sans MS" pitchFamily="66" charset="0"/>
              </a:rPr>
              <a:t>rielaborare</a:t>
            </a:r>
            <a:r>
              <a:rPr lang="it-IT" b="1" dirty="0" smtClean="0">
                <a:latin typeface="Comic Sans MS" pitchFamily="66" charset="0"/>
              </a:rPr>
              <a:t> vissuti di rabbia, paura, frustrazione, perdita</a:t>
            </a:r>
          </a:p>
          <a:p>
            <a:pPr>
              <a:buNone/>
            </a:pPr>
            <a:r>
              <a:rPr lang="it-IT" b="1" dirty="0" smtClean="0">
                <a:latin typeface="Comic Sans MS" pitchFamily="66" charset="0"/>
              </a:rPr>
              <a:t> </a:t>
            </a:r>
          </a:p>
          <a:p>
            <a:endParaRPr lang="it-IT" b="1" dirty="0" smtClean="0">
              <a:latin typeface="Comic Sans MS" pitchFamily="66" charset="0"/>
            </a:endParaRPr>
          </a:p>
          <a:p>
            <a:pPr>
              <a:buNone/>
            </a:pPr>
            <a:endParaRPr lang="it-IT" dirty="0" smtClean="0"/>
          </a:p>
          <a:p>
            <a:pPr>
              <a:buNone/>
            </a:pPr>
            <a:endParaRPr lang="it-IT" dirty="0" smtClean="0"/>
          </a:p>
          <a:p>
            <a:pPr>
              <a:buNone/>
            </a:pPr>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hangingPunct="1"/>
            <a:r>
              <a:rPr lang="it-IT" b="1" dirty="0" smtClean="0">
                <a:solidFill>
                  <a:srgbClr val="FF0000"/>
                </a:solidFill>
                <a:latin typeface="Comic Sans MS" pitchFamily="66" charset="0"/>
              </a:rPr>
              <a:t>QUALE FORMAZIONE ?</a:t>
            </a:r>
            <a:endParaRPr lang="it-IT" dirty="0" smtClean="0">
              <a:solidFill>
                <a:srgbClr val="FF0000"/>
              </a:solidFill>
              <a:latin typeface="Comic Sans MS" pitchFamily="66" charset="0"/>
            </a:endParaRPr>
          </a:p>
        </p:txBody>
      </p:sp>
      <p:sp>
        <p:nvSpPr>
          <p:cNvPr id="10243" name="Rectangle 3"/>
          <p:cNvSpPr>
            <a:spLocks noGrp="1" noChangeArrowheads="1"/>
          </p:cNvSpPr>
          <p:nvPr>
            <p:ph type="body" idx="1"/>
          </p:nvPr>
        </p:nvSpPr>
        <p:spPr>
          <a:xfrm>
            <a:off x="468313" y="1412875"/>
            <a:ext cx="8291512" cy="4708525"/>
          </a:xfrm>
        </p:spPr>
        <p:txBody>
          <a:bodyPr>
            <a:normAutofit fontScale="92500" lnSpcReduction="10000"/>
          </a:bodyPr>
          <a:lstStyle/>
          <a:p>
            <a:pPr algn="just">
              <a:lnSpc>
                <a:spcPct val="90000"/>
              </a:lnSpc>
            </a:pPr>
            <a:r>
              <a:rPr lang="it-IT" b="1" dirty="0" smtClean="0">
                <a:solidFill>
                  <a:srgbClr val="FF0000"/>
                </a:solidFill>
                <a:latin typeface="Comic Sans MS" pitchFamily="66" charset="0"/>
              </a:rPr>
              <a:t>analizzare e discutere i casi clinici</a:t>
            </a:r>
          </a:p>
          <a:p>
            <a:pPr algn="just" eaLnBrk="1" hangingPunct="1">
              <a:lnSpc>
                <a:spcPct val="90000"/>
              </a:lnSpc>
            </a:pPr>
            <a:r>
              <a:rPr lang="it-IT" b="1" dirty="0" smtClean="0">
                <a:solidFill>
                  <a:srgbClr val="FF0000"/>
                </a:solidFill>
                <a:latin typeface="Comic Sans MS" pitchFamily="66" charset="0"/>
              </a:rPr>
              <a:t>riconoscere i propri vissuti emotivi</a:t>
            </a:r>
          </a:p>
          <a:p>
            <a:pPr algn="just" eaLnBrk="1" hangingPunct="1">
              <a:lnSpc>
                <a:spcPct val="90000"/>
              </a:lnSpc>
            </a:pPr>
            <a:r>
              <a:rPr lang="it-IT" b="1" dirty="0" smtClean="0">
                <a:solidFill>
                  <a:srgbClr val="FF0000"/>
                </a:solidFill>
                <a:latin typeface="Comic Sans MS" pitchFamily="66" charset="0"/>
              </a:rPr>
              <a:t>dare un nome alle emozioni stesse</a:t>
            </a:r>
          </a:p>
          <a:p>
            <a:pPr algn="just" eaLnBrk="1" hangingPunct="1">
              <a:lnSpc>
                <a:spcPct val="90000"/>
              </a:lnSpc>
            </a:pPr>
            <a:r>
              <a:rPr lang="it-IT" b="1" dirty="0" smtClean="0">
                <a:solidFill>
                  <a:srgbClr val="FF0000"/>
                </a:solidFill>
                <a:latin typeface="Comic Sans MS" pitchFamily="66" charset="0"/>
              </a:rPr>
              <a:t>apprendere attraverso lo scambio di  esperienze individuali provenienti da 	più figure professionali  di modalità di intervento terapeutico differenti</a:t>
            </a:r>
          </a:p>
          <a:p>
            <a:pPr algn="just" eaLnBrk="1" hangingPunct="1">
              <a:lnSpc>
                <a:spcPct val="90000"/>
              </a:lnSpc>
            </a:pPr>
            <a:r>
              <a:rPr lang="it-IT" b="1" dirty="0" smtClean="0">
                <a:solidFill>
                  <a:srgbClr val="FF0000"/>
                </a:solidFill>
                <a:latin typeface="Comic Sans MS" pitchFamily="66" charset="0"/>
              </a:rPr>
              <a:t>comprendere come le relazioni che si sviluppano tra i membri dell’équipe possono influenzare il decorso di una situazione e viceversa </a:t>
            </a:r>
          </a:p>
          <a:p>
            <a:pPr algn="ctr" eaLnBrk="1" hangingPunct="1">
              <a:lnSpc>
                <a:spcPct val="90000"/>
              </a:lnSpc>
            </a:pPr>
            <a:endParaRPr lang="it-IT" b="1" dirty="0" smtClean="0">
              <a:solidFill>
                <a:schemeClr val="accent2"/>
              </a:solidFill>
            </a:endParaRPr>
          </a:p>
          <a:p>
            <a:pPr eaLnBrk="1" hangingPunct="1">
              <a:lnSpc>
                <a:spcPct val="90000"/>
              </a:lnSpc>
              <a:buNone/>
            </a:pPr>
            <a:endParaRPr lang="it-IT" b="1" dirty="0" smtClean="0">
              <a:solidFill>
                <a:schemeClr val="accent2"/>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rmAutofit fontScale="90000"/>
          </a:bodyPr>
          <a:lstStyle/>
          <a:p>
            <a:pPr eaLnBrk="1" hangingPunct="1"/>
            <a:r>
              <a:rPr lang="it-IT" sz="4000" b="1" dirty="0" smtClean="0">
                <a:solidFill>
                  <a:srgbClr val="FF0000"/>
                </a:solidFill>
                <a:latin typeface="Comic Sans MS" pitchFamily="66" charset="0"/>
              </a:rPr>
              <a:t>Formazione </a:t>
            </a:r>
            <a:r>
              <a:rPr lang="it-IT" sz="4000" b="1" dirty="0" err="1" smtClean="0">
                <a:solidFill>
                  <a:srgbClr val="FF0000"/>
                </a:solidFill>
                <a:latin typeface="Comic Sans MS" pitchFamily="66" charset="0"/>
              </a:rPr>
              <a:t>come…</a:t>
            </a:r>
            <a:r>
              <a:rPr lang="it-IT" sz="4000" b="1" dirty="0" smtClean="0">
                <a:solidFill>
                  <a:srgbClr val="FF0000"/>
                </a:solidFill>
                <a:latin typeface="Comic Sans MS" pitchFamily="66" charset="0"/>
              </a:rPr>
              <a:t> </a:t>
            </a:r>
            <a:br>
              <a:rPr lang="it-IT" sz="4000" b="1" dirty="0" smtClean="0">
                <a:solidFill>
                  <a:srgbClr val="FF0000"/>
                </a:solidFill>
                <a:latin typeface="Comic Sans MS" pitchFamily="66" charset="0"/>
              </a:rPr>
            </a:br>
            <a:endParaRPr lang="it-IT" sz="4000" b="1" dirty="0" smtClean="0">
              <a:solidFill>
                <a:srgbClr val="FF0000"/>
              </a:solidFill>
              <a:latin typeface="Comic Sans MS" pitchFamily="66" charset="0"/>
            </a:endParaRPr>
          </a:p>
        </p:txBody>
      </p:sp>
      <p:sp>
        <p:nvSpPr>
          <p:cNvPr id="9219" name="Rectangle 3"/>
          <p:cNvSpPr>
            <a:spLocks noGrp="1" noChangeArrowheads="1"/>
          </p:cNvSpPr>
          <p:nvPr>
            <p:ph type="body" idx="1"/>
          </p:nvPr>
        </p:nvSpPr>
        <p:spPr>
          <a:xfrm>
            <a:off x="381000" y="1143001"/>
            <a:ext cx="8512175" cy="5310188"/>
          </a:xfrm>
        </p:spPr>
        <p:txBody>
          <a:bodyPr/>
          <a:lstStyle/>
          <a:p>
            <a:pPr algn="just"/>
            <a:r>
              <a:rPr lang="it-IT" sz="2800" b="1" dirty="0" smtClean="0">
                <a:solidFill>
                  <a:srgbClr val="FF0000"/>
                </a:solidFill>
                <a:latin typeface="Comic Sans MS" pitchFamily="66" charset="0"/>
              </a:rPr>
              <a:t>strumento di verifica della qualità del proprio lavoro e di quello del servizio;</a:t>
            </a:r>
          </a:p>
          <a:p>
            <a:pPr algn="just"/>
            <a:r>
              <a:rPr lang="it-IT" sz="2800" b="1" dirty="0" smtClean="0">
                <a:solidFill>
                  <a:srgbClr val="FF0000"/>
                </a:solidFill>
                <a:latin typeface="Comic Sans MS" pitchFamily="66" charset="0"/>
              </a:rPr>
              <a:t>costruzione di significati condivisi;</a:t>
            </a:r>
          </a:p>
          <a:p>
            <a:pPr algn="just" eaLnBrk="1" hangingPunct="1"/>
            <a:r>
              <a:rPr lang="it-IT" sz="2800" b="1" dirty="0" smtClean="0">
                <a:solidFill>
                  <a:srgbClr val="FF0000"/>
                </a:solidFill>
                <a:latin typeface="Comic Sans MS" pitchFamily="66" charset="0"/>
              </a:rPr>
              <a:t>mantenimento e gestione della complessità, della progettualità, dell’intervento contro il rischio di semplificazioni operative; </a:t>
            </a:r>
          </a:p>
          <a:p>
            <a:pPr algn="just" eaLnBrk="1" hangingPunct="1"/>
            <a:r>
              <a:rPr lang="it-IT" sz="2800" b="1" dirty="0" smtClean="0">
                <a:solidFill>
                  <a:srgbClr val="FF0000"/>
                </a:solidFill>
                <a:latin typeface="Comic Sans MS" pitchFamily="66" charset="0"/>
              </a:rPr>
              <a:t>monitoraggio di nuove metodologie;</a:t>
            </a:r>
          </a:p>
          <a:p>
            <a:pPr algn="just" eaLnBrk="1" hangingPunct="1"/>
            <a:r>
              <a:rPr lang="it-IT" sz="2800" b="1" dirty="0" smtClean="0">
                <a:solidFill>
                  <a:srgbClr val="FF0000"/>
                </a:solidFill>
                <a:latin typeface="Comic Sans MS" pitchFamily="66" charset="0"/>
              </a:rPr>
              <a:t>aiuto ai vari professionisti a rendersi consapevoli e ad usare pienamente le proprie risorse nel lavoro con i malati e i loro familiari</a:t>
            </a:r>
          </a:p>
          <a:p>
            <a:pPr algn="ctr" eaLnBrk="1" hangingPunct="1"/>
            <a:endParaRPr lang="it-IT" sz="2800" b="1" dirty="0" smtClean="0">
              <a:solidFill>
                <a:srgbClr val="FF0000"/>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it-IT" b="1" dirty="0" smtClean="0">
                <a:solidFill>
                  <a:srgbClr val="FF0000"/>
                </a:solidFill>
                <a:latin typeface="Comic Sans MS" pitchFamily="66" charset="0"/>
              </a:rPr>
              <a:t>FORMAZIONE</a:t>
            </a:r>
          </a:p>
        </p:txBody>
      </p:sp>
      <p:sp>
        <p:nvSpPr>
          <p:cNvPr id="11267" name="Rectangle 3"/>
          <p:cNvSpPr>
            <a:spLocks noGrp="1" noChangeArrowheads="1"/>
          </p:cNvSpPr>
          <p:nvPr>
            <p:ph type="body" idx="1"/>
          </p:nvPr>
        </p:nvSpPr>
        <p:spPr/>
        <p:txBody>
          <a:bodyPr/>
          <a:lstStyle/>
          <a:p>
            <a:pPr algn="ctr" eaLnBrk="1" hangingPunct="1">
              <a:buFontTx/>
              <a:buNone/>
            </a:pPr>
            <a:r>
              <a:rPr lang="it-IT" b="1" dirty="0" smtClean="0">
                <a:solidFill>
                  <a:srgbClr val="FF0000"/>
                </a:solidFill>
                <a:latin typeface="Comic Sans MS" pitchFamily="66" charset="0"/>
              </a:rPr>
              <a:t>Rappresenta un tempo di sospensione dove ritrovare attraverso la riflessione e il confronto una </a:t>
            </a:r>
            <a:r>
              <a:rPr lang="it-IT" b="1" dirty="0" smtClean="0">
                <a:latin typeface="Comic Sans MS" pitchFamily="66" charset="0"/>
              </a:rPr>
              <a:t>distanza equilibrata </a:t>
            </a:r>
            <a:r>
              <a:rPr lang="it-IT" b="1" dirty="0" smtClean="0">
                <a:solidFill>
                  <a:srgbClr val="FF0000"/>
                </a:solidFill>
                <a:latin typeface="Comic Sans MS" pitchFamily="66" charset="0"/>
              </a:rPr>
              <a:t>dal quotidiano per analizzare con </a:t>
            </a:r>
            <a:r>
              <a:rPr lang="it-IT" b="1" dirty="0" smtClean="0">
                <a:latin typeface="Comic Sans MS" pitchFamily="66" charset="0"/>
              </a:rPr>
              <a:t>“lucidità affettiva” </a:t>
            </a:r>
            <a:r>
              <a:rPr lang="it-IT" b="1" dirty="0" smtClean="0">
                <a:solidFill>
                  <a:srgbClr val="FF0000"/>
                </a:solidFill>
                <a:latin typeface="Comic Sans MS" pitchFamily="66" charset="0"/>
              </a:rPr>
              <a:t>sia la dimensione emotiva, sia la dimensione metodologica dell’agire professionale.</a:t>
            </a:r>
          </a:p>
          <a:p>
            <a:pPr algn="ctr" eaLnBrk="1" hangingPunct="1">
              <a:buFontTx/>
              <a:buNone/>
            </a:pPr>
            <a:endParaRPr lang="it-IT" dirty="0" smtClean="0">
              <a:solidFill>
                <a:schemeClr val="accent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3400" y="457200"/>
            <a:ext cx="8153400" cy="5668963"/>
          </a:xfrm>
        </p:spPr>
        <p:txBody>
          <a:bodyPr>
            <a:normAutofit lnSpcReduction="10000"/>
          </a:bodyPr>
          <a:lstStyle/>
          <a:p>
            <a:pPr>
              <a:buNone/>
            </a:pPr>
            <a:r>
              <a:rPr lang="it-IT" b="1" dirty="0" smtClean="0">
                <a:latin typeface="Comic Sans MS" pitchFamily="66" charset="0"/>
              </a:rPr>
              <a:t>  </a:t>
            </a:r>
            <a:r>
              <a:rPr lang="it-IT" sz="3600" b="1" dirty="0" smtClean="0">
                <a:solidFill>
                  <a:srgbClr val="FF0000"/>
                </a:solidFill>
                <a:latin typeface="Comic Sans MS" pitchFamily="66" charset="0"/>
              </a:rPr>
              <a:t>Nelle fasi in cui la morte è un evento prevedibile deve iniziare  l’approccio al lutto.</a:t>
            </a:r>
          </a:p>
          <a:p>
            <a:pPr>
              <a:buNone/>
            </a:pPr>
            <a:r>
              <a:rPr lang="it-IT" sz="3600" b="1" dirty="0" smtClean="0">
                <a:solidFill>
                  <a:srgbClr val="FF0000"/>
                </a:solidFill>
                <a:latin typeface="Comic Sans MS" pitchFamily="66" charset="0"/>
              </a:rPr>
              <a:t>  La consapevolezza dell’</a:t>
            </a:r>
            <a:r>
              <a:rPr lang="it-IT" sz="3600" b="1" dirty="0" err="1" smtClean="0">
                <a:solidFill>
                  <a:srgbClr val="FF0000"/>
                </a:solidFill>
                <a:latin typeface="Comic Sans MS" pitchFamily="66" charset="0"/>
              </a:rPr>
              <a:t>inguaribilità</a:t>
            </a:r>
            <a:r>
              <a:rPr lang="it-IT" sz="3600" b="1" dirty="0" smtClean="0">
                <a:solidFill>
                  <a:srgbClr val="FF0000"/>
                </a:solidFill>
                <a:latin typeface="Comic Sans MS" pitchFamily="66" charset="0"/>
              </a:rPr>
              <a:t> della malattia si sostituisce all’atteggiamento mentale della lotta per la guarigione: per l’équipe significa modificare le proprie modalità di contatto con il malato e la famiglia</a:t>
            </a:r>
            <a:endParaRPr lang="it-IT" sz="3600" b="1" dirty="0">
              <a:solidFill>
                <a:srgbClr val="FF0000"/>
              </a:solidFill>
              <a:latin typeface="Comic Sans MS" pitchFamily="66"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3400" y="1447800"/>
            <a:ext cx="8153400" cy="4678363"/>
          </a:xfrm>
        </p:spPr>
        <p:txBody>
          <a:bodyPr>
            <a:normAutofit fontScale="85000" lnSpcReduction="10000"/>
          </a:bodyPr>
          <a:lstStyle/>
          <a:p>
            <a:pPr algn="just">
              <a:buNone/>
            </a:pPr>
            <a:r>
              <a:rPr lang="it-IT" b="1" dirty="0" smtClean="0">
                <a:latin typeface="Comic Sans MS" pitchFamily="66" charset="0"/>
              </a:rPr>
              <a:t>	</a:t>
            </a:r>
            <a:r>
              <a:rPr lang="it-IT" sz="4800" b="1" dirty="0" smtClean="0">
                <a:latin typeface="Comic Sans MS" pitchFamily="66" charset="0"/>
              </a:rPr>
              <a:t>Questa è la vita d’équipe in cure palliative dove si cerca e si ricerca continuamente la strada migliore per offrire sollievo e accompagnamento</a:t>
            </a:r>
          </a:p>
          <a:p>
            <a:pPr>
              <a:buNone/>
            </a:pPr>
            <a:endParaRPr lang="it-IT" sz="4000" b="1" dirty="0" smtClean="0"/>
          </a:p>
          <a:p>
            <a:pPr algn="just">
              <a:buNone/>
            </a:pPr>
            <a:endParaRPr lang="it-IT" sz="4000" b="1" dirty="0" smtClean="0">
              <a:latin typeface="Comic Sans MS" pitchFamily="66" charset="0"/>
            </a:endParaRPr>
          </a:p>
          <a:p>
            <a:pPr algn="just">
              <a:buNone/>
            </a:pPr>
            <a:r>
              <a:rPr lang="it-IT" sz="4000" b="1" dirty="0" smtClean="0">
                <a:latin typeface="Comic Sans MS" pitchFamily="66" charset="0"/>
              </a:rPr>
              <a:t> </a:t>
            </a:r>
            <a:endParaRPr lang="it-IT" sz="4000" b="1" dirty="0"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lgn="ctr">
              <a:buNone/>
            </a:pPr>
            <a:r>
              <a:rPr lang="it-IT" sz="4400" dirty="0" smtClean="0"/>
              <a:t>  </a:t>
            </a:r>
            <a:r>
              <a:rPr lang="it-IT" sz="4400" b="1" dirty="0" smtClean="0">
                <a:latin typeface="Comic Sans MS" pitchFamily="66" charset="0"/>
              </a:rPr>
              <a:t>In questo spazio-tempo del curare e del morire vi è un bisogno straordinario da parte di tutti di</a:t>
            </a:r>
          </a:p>
          <a:p>
            <a:pPr algn="ctr">
              <a:buNone/>
            </a:pPr>
            <a:r>
              <a:rPr lang="it-IT" sz="4400" b="1" dirty="0" smtClean="0">
                <a:latin typeface="Comic Sans MS" pitchFamily="66" charset="0"/>
              </a:rPr>
              <a:t>  </a:t>
            </a:r>
            <a:r>
              <a:rPr lang="it-IT" sz="4400" b="1" dirty="0" smtClean="0">
                <a:solidFill>
                  <a:srgbClr val="FF0000"/>
                </a:solidFill>
                <a:latin typeface="Comic Sans MS" pitchFamily="66" charset="0"/>
              </a:rPr>
              <a:t>riconoscimento e di riconoscenza umana</a:t>
            </a:r>
            <a:endParaRPr lang="it-IT"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buNone/>
            </a:pPr>
            <a:r>
              <a:rPr lang="it-IT" b="1" dirty="0" smtClean="0"/>
              <a:t>   </a:t>
            </a:r>
            <a:r>
              <a:rPr lang="it-IT" sz="4000" b="1" dirty="0" smtClean="0">
                <a:latin typeface="Comic Sans MS" pitchFamily="66" charset="0"/>
              </a:rPr>
              <a:t>La vita nella malattia terminale insegna a tutti la </a:t>
            </a:r>
            <a:r>
              <a:rPr lang="it-IT" sz="4000" b="1" dirty="0" smtClean="0">
                <a:solidFill>
                  <a:srgbClr val="FF0000"/>
                </a:solidFill>
                <a:latin typeface="Comic Sans MS" pitchFamily="66" charset="0"/>
              </a:rPr>
              <a:t>pazienza e l'attesa</a:t>
            </a:r>
            <a:r>
              <a:rPr lang="it-IT" sz="4000" b="1" dirty="0" smtClean="0">
                <a:latin typeface="Comic Sans MS" pitchFamily="66" charset="0"/>
              </a:rPr>
              <a:t>, insegna a stare al suo </a:t>
            </a:r>
            <a:r>
              <a:rPr lang="it-IT" sz="4000" b="1" dirty="0" smtClean="0">
                <a:solidFill>
                  <a:srgbClr val="FF0000"/>
                </a:solidFill>
                <a:latin typeface="Comic Sans MS" pitchFamily="66" charset="0"/>
              </a:rPr>
              <a:t>ritmo</a:t>
            </a:r>
            <a:r>
              <a:rPr lang="it-IT" sz="4000" b="1" dirty="0" smtClean="0">
                <a:latin typeface="Comic Sans MS" pitchFamily="66" charset="0"/>
              </a:rPr>
              <a:t>,  un ritmo segnato da passaggi difficili, impervi, oscuri.</a:t>
            </a:r>
            <a:endParaRPr lang="it-IT" sz="4000" dirty="0" smtClean="0">
              <a:latin typeface="Comic Sans MS" pitchFamily="66" charset="0"/>
            </a:endParaRPr>
          </a:p>
          <a:p>
            <a:endParaRPr lang="it-IT"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1000" y="762000"/>
            <a:ext cx="8305800" cy="5364163"/>
          </a:xfrm>
        </p:spPr>
        <p:txBody>
          <a:bodyPr>
            <a:normAutofit fontScale="92500" lnSpcReduction="20000"/>
          </a:bodyPr>
          <a:lstStyle/>
          <a:p>
            <a:pPr>
              <a:buNone/>
            </a:pPr>
            <a:r>
              <a:rPr lang="it-IT" sz="3600" b="1" dirty="0" smtClean="0">
                <a:latin typeface="Comic Sans MS" pitchFamily="66" charset="0"/>
              </a:rPr>
              <a:t>  </a:t>
            </a:r>
            <a:r>
              <a:rPr lang="it-IT" sz="4000" b="1" dirty="0" smtClean="0">
                <a:solidFill>
                  <a:srgbClr val="FF0000"/>
                </a:solidFill>
                <a:latin typeface="Comic Sans MS" pitchFamily="66" charset="0"/>
              </a:rPr>
              <a:t>Il pensiero che sa stare presso il tempo presente rappresenta un bene  prezioso perché sa che l'esistenza va misurata, con sapienza,</a:t>
            </a:r>
            <a:r>
              <a:rPr lang="it-IT" sz="4000" b="1" dirty="0" smtClean="0">
                <a:latin typeface="Comic Sans MS" pitchFamily="66" charset="0"/>
              </a:rPr>
              <a:t> </a:t>
            </a:r>
            <a:r>
              <a:rPr lang="it-IT" sz="4000" b="1" dirty="0" smtClean="0">
                <a:solidFill>
                  <a:schemeClr val="tx2">
                    <a:lumMod val="50000"/>
                  </a:schemeClr>
                </a:solidFill>
                <a:latin typeface="Comic Sans MS" pitchFamily="66" charset="0"/>
              </a:rPr>
              <a:t>(</a:t>
            </a:r>
            <a:r>
              <a:rPr lang="it-IT" sz="4000" b="1" i="1" dirty="0" smtClean="0">
                <a:solidFill>
                  <a:schemeClr val="tx2">
                    <a:lumMod val="50000"/>
                  </a:schemeClr>
                </a:solidFill>
                <a:latin typeface="Comic Sans MS" pitchFamily="66" charset="0"/>
              </a:rPr>
              <a:t>la sapienza dell’accoglienza del limite</a:t>
            </a:r>
            <a:r>
              <a:rPr lang="it-IT" sz="4000" b="1" dirty="0" smtClean="0">
                <a:solidFill>
                  <a:schemeClr val="tx2">
                    <a:lumMod val="50000"/>
                  </a:schemeClr>
                </a:solidFill>
                <a:latin typeface="Comic Sans MS" pitchFamily="66" charset="0"/>
              </a:rPr>
              <a:t>)</a:t>
            </a:r>
          </a:p>
          <a:p>
            <a:pPr>
              <a:buNone/>
            </a:pPr>
            <a:r>
              <a:rPr lang="it-IT" sz="4000" b="1" dirty="0" smtClean="0">
                <a:solidFill>
                  <a:srgbClr val="FF0000"/>
                </a:solidFill>
                <a:latin typeface="Comic Sans MS" pitchFamily="66" charset="0"/>
              </a:rPr>
              <a:t>  passo dopo passo per poter camminare insieme fino a dove la vita conduce.</a:t>
            </a:r>
            <a:endParaRPr lang="it-IT" sz="4000" dirty="0" smtClean="0">
              <a:solidFill>
                <a:srgbClr val="FF0000"/>
              </a:solidFill>
              <a:latin typeface="Comic Sans MS" pitchFamily="66" charset="0"/>
            </a:endParaRPr>
          </a:p>
          <a:p>
            <a:pPr>
              <a:buNone/>
            </a:pPr>
            <a:r>
              <a:rPr lang="it-IT" sz="4000" b="1" dirty="0" smtClean="0">
                <a:solidFill>
                  <a:srgbClr val="FF0000"/>
                </a:solidFill>
                <a:latin typeface="Comic Sans MS" pitchFamily="66" charset="0"/>
              </a:rPr>
              <a:t> </a:t>
            </a:r>
            <a:endParaRPr lang="it-IT" sz="4000" dirty="0" smtClean="0">
              <a:solidFill>
                <a:srgbClr val="FF0000"/>
              </a:solidFill>
              <a:latin typeface="Comic Sans MS" pitchFamily="66" charset="0"/>
            </a:endParaRPr>
          </a:p>
          <a:p>
            <a:pPr algn="just"/>
            <a:endParaRPr lang="it-IT"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normAutofit/>
          </a:bodyPr>
          <a:lstStyle/>
          <a:p>
            <a:pPr>
              <a:buNone/>
            </a:pPr>
            <a:r>
              <a:rPr lang="it-IT" sz="4000" b="1" dirty="0" smtClean="0">
                <a:solidFill>
                  <a:srgbClr val="FF0000"/>
                </a:solidFill>
                <a:latin typeface="Comic Sans MS" pitchFamily="66" charset="0"/>
              </a:rPr>
              <a:t>               CIAO  </a:t>
            </a:r>
          </a:p>
          <a:p>
            <a:pPr>
              <a:buNone/>
            </a:pPr>
            <a:r>
              <a:rPr lang="it-IT" sz="4800" b="1" dirty="0" smtClean="0">
                <a:solidFill>
                  <a:srgbClr val="FF0000"/>
                </a:solidFill>
                <a:latin typeface="Comic Sans MS" pitchFamily="66" charset="0"/>
              </a:rPr>
              <a:t>         LORENZO</a:t>
            </a:r>
            <a:r>
              <a:rPr lang="it-IT" sz="4000" b="1" dirty="0" smtClean="0">
                <a:solidFill>
                  <a:srgbClr val="FF0000"/>
                </a:solidFill>
                <a:latin typeface="Comic Sans MS" pitchFamily="66" charset="0"/>
              </a:rPr>
              <a:t/>
            </a:r>
            <a:br>
              <a:rPr lang="it-IT" sz="4000" b="1" dirty="0" smtClean="0">
                <a:solidFill>
                  <a:srgbClr val="FF0000"/>
                </a:solidFill>
                <a:latin typeface="Comic Sans MS" pitchFamily="66" charset="0"/>
              </a:rPr>
            </a:br>
            <a:r>
              <a:rPr lang="it-IT" sz="4000" b="1" dirty="0" smtClean="0">
                <a:solidFill>
                  <a:srgbClr val="FF0000"/>
                </a:solidFill>
                <a:latin typeface="Comic Sans MS" pitchFamily="66" charset="0"/>
              </a:rPr>
              <a:t/>
            </a:r>
            <a:br>
              <a:rPr lang="it-IT" sz="4000" b="1" dirty="0" smtClean="0">
                <a:solidFill>
                  <a:srgbClr val="FF0000"/>
                </a:solidFill>
                <a:latin typeface="Comic Sans MS" pitchFamily="66" charset="0"/>
              </a:rPr>
            </a:br>
            <a:r>
              <a:rPr lang="it-IT" sz="4000" b="1" dirty="0" smtClean="0">
                <a:solidFill>
                  <a:srgbClr val="FF0000"/>
                </a:solidFill>
                <a:latin typeface="Comic Sans MS" pitchFamily="66" charset="0"/>
              </a:rPr>
              <a:t>COMPAGNO </a:t>
            </a:r>
            <a:r>
              <a:rPr lang="it-IT" sz="4000" b="1" dirty="0" err="1" smtClean="0">
                <a:solidFill>
                  <a:srgbClr val="FF0000"/>
                </a:solidFill>
                <a:latin typeface="Comic Sans MS" pitchFamily="66" charset="0"/>
              </a:rPr>
              <a:t>DI</a:t>
            </a:r>
            <a:r>
              <a:rPr lang="it-IT" sz="4000" b="1" dirty="0" smtClean="0">
                <a:solidFill>
                  <a:srgbClr val="FF0000"/>
                </a:solidFill>
                <a:latin typeface="Comic Sans MS" pitchFamily="66" charset="0"/>
              </a:rPr>
              <a:t> LAVORO E AMICO INDIMENTICABILE</a:t>
            </a:r>
            <a:endParaRPr lang="it-IT" sz="4000" b="1" dirty="0">
              <a:solidFill>
                <a:srgbClr val="FF0000"/>
              </a:solidFill>
              <a:latin typeface="Comic Sans MS" pitchFamily="66"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533400" y="457200"/>
            <a:ext cx="8153400" cy="5668963"/>
          </a:xfrm>
        </p:spPr>
        <p:txBody>
          <a:bodyPr>
            <a:normAutofit fontScale="92500" lnSpcReduction="20000"/>
          </a:bodyPr>
          <a:lstStyle/>
          <a:p>
            <a:pPr>
              <a:buNone/>
            </a:pPr>
            <a:r>
              <a:rPr lang="it-IT" b="1" dirty="0" smtClean="0">
                <a:solidFill>
                  <a:srgbClr val="FF0000"/>
                </a:solidFill>
              </a:rPr>
              <a:t>   </a:t>
            </a:r>
            <a:r>
              <a:rPr lang="it-IT" sz="3600" b="1" dirty="0" smtClean="0">
                <a:solidFill>
                  <a:srgbClr val="FF0000"/>
                </a:solidFill>
                <a:latin typeface="Comic Sans MS" pitchFamily="66" charset="0"/>
              </a:rPr>
              <a:t>Prepararsi alla propria fine è un compito arduo e spesso svalutato sia dagli operatori sanitari sia dai familiari perché significa confrontarsi con il tema delle </a:t>
            </a:r>
            <a:r>
              <a:rPr lang="it-IT" sz="3600" b="1" dirty="0" smtClean="0">
                <a:latin typeface="Comic Sans MS" pitchFamily="66" charset="0"/>
              </a:rPr>
              <a:t>perdite</a:t>
            </a:r>
            <a:r>
              <a:rPr lang="it-IT" sz="3600" b="1" dirty="0" smtClean="0">
                <a:solidFill>
                  <a:srgbClr val="FF0000"/>
                </a:solidFill>
                <a:latin typeface="Comic Sans MS" pitchFamily="66" charset="0"/>
              </a:rPr>
              <a:t>. Laddove vige il </a:t>
            </a:r>
            <a:r>
              <a:rPr lang="it-IT" sz="3600" b="1" i="1" dirty="0" smtClean="0">
                <a:solidFill>
                  <a:srgbClr val="FF0000"/>
                </a:solidFill>
                <a:latin typeface="Comic Sans MS" pitchFamily="66" charset="0"/>
              </a:rPr>
              <a:t>complotto del silenzio </a:t>
            </a:r>
            <a:r>
              <a:rPr lang="it-IT" sz="3600" b="1" dirty="0" smtClean="0">
                <a:solidFill>
                  <a:srgbClr val="FF0000"/>
                </a:solidFill>
                <a:latin typeface="Comic Sans MS" pitchFamily="66" charset="0"/>
              </a:rPr>
              <a:t>questo</a:t>
            </a:r>
            <a:r>
              <a:rPr lang="it-IT" sz="3600" b="1" i="1" dirty="0" smtClean="0">
                <a:solidFill>
                  <a:srgbClr val="FF0000"/>
                </a:solidFill>
                <a:latin typeface="Comic Sans MS" pitchFamily="66" charset="0"/>
              </a:rPr>
              <a:t> </a:t>
            </a:r>
            <a:r>
              <a:rPr lang="it-IT" sz="3600" b="1" dirty="0" smtClean="0">
                <a:solidFill>
                  <a:srgbClr val="FF0000"/>
                </a:solidFill>
                <a:latin typeface="Comic Sans MS" pitchFamily="66" charset="0"/>
              </a:rPr>
              <a:t>conduce inevitabilmente ad un isolamento della persona morente, ad una incomunicabilità tra i membri della famiglia, alla perdita irrecuperabile di momenti preziosi da vivere tra chi se ne va e chi resta.</a:t>
            </a:r>
            <a:endParaRPr lang="it-IT" sz="3600" b="1" dirty="0">
              <a:solidFill>
                <a:srgbClr val="FF0000"/>
              </a:solidFill>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609600" y="609600"/>
            <a:ext cx="8077200" cy="5516563"/>
          </a:xfrm>
        </p:spPr>
        <p:txBody>
          <a:bodyPr>
            <a:normAutofit fontScale="92500"/>
          </a:bodyPr>
          <a:lstStyle/>
          <a:p>
            <a:pPr>
              <a:buNone/>
            </a:pPr>
            <a:r>
              <a:rPr lang="it-IT" b="1" dirty="0" smtClean="0">
                <a:latin typeface="Comic Sans MS" pitchFamily="66" charset="0"/>
              </a:rPr>
              <a:t>  </a:t>
            </a:r>
            <a:r>
              <a:rPr lang="it-IT" sz="3600" b="1" dirty="0" smtClean="0">
                <a:solidFill>
                  <a:srgbClr val="FF0000"/>
                </a:solidFill>
                <a:latin typeface="Comic Sans MS" pitchFamily="66" charset="0"/>
              </a:rPr>
              <a:t>Più la fase terminale avanza più crescono e si diversificano le perdite che devono diventare oggetto di elaborazione da parte del malato e della famiglia; aiutare a compiere il lutto delle perdite è parte integrante del processo di avvicinamento e di accompagnamento alla inevitabilità della morte.</a:t>
            </a:r>
          </a:p>
          <a:p>
            <a:pPr>
              <a:buNone/>
            </a:pPr>
            <a:r>
              <a:rPr lang="it-IT" sz="3600" b="1" dirty="0" smtClean="0">
                <a:solidFill>
                  <a:srgbClr val="FF0000"/>
                </a:solidFill>
                <a:latin typeface="Comic Sans MS" pitchFamily="66" charset="0"/>
              </a:rPr>
              <a:t>  </a:t>
            </a:r>
            <a:endParaRPr lang="it-IT" sz="3600" b="1" dirty="0">
              <a:solidFill>
                <a:srgbClr val="FF0000"/>
              </a:solidFill>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381000" y="457200"/>
            <a:ext cx="8305800" cy="5668963"/>
          </a:xfrm>
        </p:spPr>
        <p:txBody>
          <a:bodyPr>
            <a:normAutofit lnSpcReduction="10000"/>
          </a:bodyPr>
          <a:lstStyle/>
          <a:p>
            <a:pPr>
              <a:buNone/>
            </a:pPr>
            <a:r>
              <a:rPr lang="it-IT" dirty="0" smtClean="0">
                <a:latin typeface="Comic Sans MS" pitchFamily="66" charset="0"/>
              </a:rPr>
              <a:t>   </a:t>
            </a:r>
            <a:r>
              <a:rPr lang="it-IT" sz="4000" b="1" dirty="0" smtClean="0">
                <a:solidFill>
                  <a:srgbClr val="FF0000"/>
                </a:solidFill>
                <a:latin typeface="Comic Sans MS" pitchFamily="66" charset="0"/>
              </a:rPr>
              <a:t>L’obiettivo non è più vincere la malattia, ma offrire il massimo di assistenza aiutando il malato e la famiglia a comprendere la nuova situazione, rassicurandola e confermandola che non sarà abbandonata e che verrà privilegiata,nella misura maggiore possibile, la qualità di vita</a:t>
            </a:r>
            <a:endParaRPr lang="it-IT" sz="4000" b="1" dirty="0">
              <a:solidFill>
                <a:srgbClr val="FF0000"/>
              </a:solidFill>
              <a:latin typeface="Comic Sans MS" pitchFamily="66"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body" idx="1"/>
          </p:nvPr>
        </p:nvSpPr>
        <p:spPr>
          <a:xfrm>
            <a:off x="457200" y="381000"/>
            <a:ext cx="8229600" cy="6072188"/>
          </a:xfrm>
        </p:spPr>
        <p:txBody>
          <a:bodyPr>
            <a:normAutofit fontScale="92500" lnSpcReduction="20000"/>
          </a:bodyPr>
          <a:lstStyle/>
          <a:p>
            <a:pPr algn="ctr">
              <a:buNone/>
              <a:defRPr/>
            </a:pPr>
            <a:r>
              <a:rPr lang="it-IT" sz="2800" b="1" dirty="0" smtClean="0">
                <a:latin typeface="Comic Sans MS" pitchFamily="66" charset="0"/>
              </a:rPr>
              <a:t>  Purtroppo a nessuno di noi è risparmiata l’esperienza della perdita e del distacco</a:t>
            </a:r>
          </a:p>
          <a:p>
            <a:pPr algn="ctr">
              <a:buNone/>
              <a:defRPr/>
            </a:pPr>
            <a:r>
              <a:rPr lang="it-IT" sz="2800" b="1" dirty="0" smtClean="0">
                <a:latin typeface="Comic Sans MS" pitchFamily="66" charset="0"/>
              </a:rPr>
              <a:t> E’ sufficiente pensare di quanto dolore sono fatte le vite di tutti noi</a:t>
            </a:r>
          </a:p>
          <a:p>
            <a:pPr algn="ctr">
              <a:buNone/>
              <a:defRPr/>
            </a:pPr>
            <a:r>
              <a:rPr lang="it-IT" sz="2800" b="1" i="1" dirty="0" smtClean="0">
                <a:latin typeface="Comic Sans MS" pitchFamily="66" charset="0"/>
              </a:rPr>
              <a:t>“La vita non si attraversa ad occhi asciutti”</a:t>
            </a:r>
          </a:p>
          <a:p>
            <a:pPr algn="ctr">
              <a:buNone/>
              <a:defRPr/>
            </a:pPr>
            <a:endParaRPr lang="it-IT" sz="2800" b="1" dirty="0" smtClean="0">
              <a:latin typeface="Comic Sans MS" pitchFamily="66" charset="0"/>
            </a:endParaRPr>
          </a:p>
          <a:p>
            <a:pPr algn="ctr" eaLnBrk="1" hangingPunct="1">
              <a:buFontTx/>
              <a:buNone/>
              <a:defRPr/>
            </a:pPr>
            <a:r>
              <a:rPr lang="it-IT" sz="2800" b="1" dirty="0" smtClean="0">
                <a:latin typeface="Comic Sans MS" pitchFamily="66" charset="0"/>
              </a:rPr>
              <a:t>  La perdita è tema universale, ineluttabile, inesorabile; rappresenta chiave di lettura e di comprensione della nostra umanità.</a:t>
            </a:r>
          </a:p>
          <a:p>
            <a:pPr algn="ctr">
              <a:buNone/>
              <a:defRPr/>
            </a:pPr>
            <a:r>
              <a:rPr lang="it-IT" sz="2800" b="1" dirty="0" smtClean="0">
                <a:latin typeface="Comic Sans MS" pitchFamily="66" charset="0"/>
              </a:rPr>
              <a:t>  Ciò che siamo è anche il risultato delle nostre esperienze di </a:t>
            </a:r>
            <a:r>
              <a:rPr lang="it-IT" sz="2800" b="1" dirty="0" smtClean="0">
                <a:solidFill>
                  <a:srgbClr val="FF0000"/>
                </a:solidFill>
                <a:latin typeface="Comic Sans MS" pitchFamily="66" charset="0"/>
              </a:rPr>
              <a:t>perdita e di distacco.</a:t>
            </a:r>
            <a:r>
              <a:rPr lang="it-IT" sz="2800" b="1" i="1" dirty="0" smtClean="0">
                <a:latin typeface="Comic Sans MS" pitchFamily="66" charset="0"/>
              </a:rPr>
              <a:t> </a:t>
            </a:r>
          </a:p>
          <a:p>
            <a:pPr algn="ctr">
              <a:buNone/>
              <a:defRPr/>
            </a:pPr>
            <a:r>
              <a:rPr lang="it-IT" sz="2800" b="1" dirty="0" smtClean="0">
                <a:solidFill>
                  <a:srgbClr val="FF0000"/>
                </a:solidFill>
                <a:latin typeface="Comic Sans MS" pitchFamily="66" charset="0"/>
              </a:rPr>
              <a:t>La nostra vitalità è legata alla capacità di accettare la perdita e di elaborarne il lutto</a:t>
            </a:r>
          </a:p>
          <a:p>
            <a:pPr algn="ctr" eaLnBrk="1" hangingPunct="1">
              <a:buFontTx/>
              <a:buNone/>
              <a:defRPr/>
            </a:pPr>
            <a:endParaRPr lang="it-IT" sz="2800" b="1" dirty="0" smtClean="0">
              <a:solidFill>
                <a:srgbClr val="FF0000"/>
              </a:solidFill>
              <a:latin typeface="Comic Sans MS" pitchFamily="66" charset="0"/>
            </a:endParaRPr>
          </a:p>
          <a:p>
            <a:pPr algn="ctr" eaLnBrk="1" hangingPunct="1">
              <a:buFontTx/>
              <a:buNone/>
              <a:defRPr/>
            </a:pPr>
            <a:r>
              <a:rPr lang="it-IT" sz="2800" b="1" dirty="0" smtClean="0">
                <a:solidFill>
                  <a:srgbClr val="FF0000"/>
                </a:solidFill>
                <a:latin typeface="Comic Sans MS" pitchFamily="66" charset="0"/>
              </a:rPr>
              <a:t>ATTACCAMENTO E PERDITA </a:t>
            </a:r>
          </a:p>
          <a:p>
            <a:pPr algn="ctr" eaLnBrk="1" hangingPunct="1">
              <a:buFontTx/>
              <a:buNone/>
              <a:defRPr/>
            </a:pPr>
            <a:r>
              <a:rPr lang="it-IT" sz="2800" b="1" dirty="0" smtClean="0">
                <a:solidFill>
                  <a:srgbClr val="FF0000"/>
                </a:solidFill>
                <a:latin typeface="Comic Sans MS" pitchFamily="66" charset="0"/>
              </a:rPr>
              <a:t>Temi centrali della nostra esistenza</a:t>
            </a:r>
            <a:r>
              <a:rPr lang="it-IT" sz="2800" b="1" dirty="0" smtClean="0">
                <a:solidFill>
                  <a:srgbClr val="FFFF00"/>
                </a:solidFill>
                <a:latin typeface="Comic Sans MS" pitchFamily="66" charset="0"/>
              </a:rPr>
              <a:t>.</a:t>
            </a:r>
          </a:p>
        </p:txBody>
      </p:sp>
      <p:sp>
        <p:nvSpPr>
          <p:cNvPr id="3" name="Segnaposto numero diapositiva 2"/>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12"/>
          </p:nvPr>
        </p:nvSpPr>
        <p:spPr/>
        <p:txBody>
          <a:bodyPr/>
          <a:lstStyle/>
          <a:p>
            <a:pPr>
              <a:defRPr/>
            </a:pPr>
            <a:fld id="{B273005A-3407-4EC7-AF41-67D20E60A28E}" type="slidenum">
              <a:rPr lang="it-IT"/>
              <a:pPr>
                <a:defRPr/>
              </a:pPr>
              <a:t>8</a:t>
            </a:fld>
            <a:endParaRPr lang="it-IT"/>
          </a:p>
        </p:txBody>
      </p:sp>
      <p:sp>
        <p:nvSpPr>
          <p:cNvPr id="5" name="Rectangle 6"/>
          <p:cNvSpPr txBox="1">
            <a:spLocks noGrp="1" noChangeArrowheads="1"/>
          </p:cNvSpPr>
          <p:nvPr/>
        </p:nvSpPr>
        <p:spPr bwMode="auto">
          <a:xfrm>
            <a:off x="6553200" y="6245225"/>
            <a:ext cx="2286000" cy="476250"/>
          </a:xfrm>
          <a:prstGeom prst="rect">
            <a:avLst/>
          </a:prstGeom>
          <a:noFill/>
          <a:ln>
            <a:miter lim="800000"/>
            <a:headEnd/>
            <a:tailEnd/>
          </a:ln>
        </p:spPr>
        <p:txBody>
          <a:bodyPr anchor="b"/>
          <a:lstStyle/>
          <a:p>
            <a:pPr algn="r">
              <a:defRPr/>
            </a:pPr>
            <a:fld id="{233D0C61-15B0-4A61-ADC5-35489519F739}" type="slidenum">
              <a:rPr lang="it-IT" sz="1400">
                <a:effectLst>
                  <a:outerShdw blurRad="38100" dist="38100" dir="2700000" algn="tl">
                    <a:srgbClr val="000000"/>
                  </a:outerShdw>
                </a:effectLst>
              </a:rPr>
              <a:pPr algn="r">
                <a:defRPr/>
              </a:pPr>
              <a:t>8</a:t>
            </a:fld>
            <a:endParaRPr lang="it-IT" sz="1400">
              <a:effectLst>
                <a:outerShdw blurRad="38100" dist="38100" dir="2700000" algn="tl">
                  <a:srgbClr val="000000"/>
                </a:outerShdw>
              </a:effectLst>
            </a:endParaRPr>
          </a:p>
        </p:txBody>
      </p:sp>
      <p:sp>
        <p:nvSpPr>
          <p:cNvPr id="9218" name="Rectangle 2"/>
          <p:cNvSpPr>
            <a:spLocks noGrp="1" noChangeArrowheads="1"/>
          </p:cNvSpPr>
          <p:nvPr>
            <p:ph type="title"/>
          </p:nvPr>
        </p:nvSpPr>
        <p:spPr>
          <a:xfrm>
            <a:off x="533400" y="533400"/>
            <a:ext cx="8235950" cy="1066800"/>
          </a:xfrm>
        </p:spPr>
        <p:txBody>
          <a:bodyPr/>
          <a:lstStyle/>
          <a:p>
            <a:pPr eaLnBrk="1" hangingPunct="1">
              <a:defRPr/>
            </a:pPr>
            <a:r>
              <a:rPr lang="it-IT" sz="4000" b="1" i="1" dirty="0" smtClean="0">
                <a:solidFill>
                  <a:srgbClr val="FF0000"/>
                </a:solidFill>
                <a:latin typeface="Comic Sans MS" pitchFamily="66" charset="0"/>
              </a:rPr>
              <a:t>Perché</a:t>
            </a:r>
            <a:r>
              <a:rPr lang="it-IT" sz="4000" b="1" i="1" dirty="0" smtClean="0">
                <a:latin typeface="Comic Sans MS" pitchFamily="66" charset="0"/>
              </a:rPr>
              <a:t> </a:t>
            </a:r>
            <a:r>
              <a:rPr lang="it-IT" sz="4000" b="1" i="1" dirty="0">
                <a:solidFill>
                  <a:srgbClr val="FF0000"/>
                </a:solidFill>
                <a:latin typeface="Comic Sans MS" pitchFamily="66" charset="0"/>
              </a:rPr>
              <a:t>l</a:t>
            </a:r>
            <a:r>
              <a:rPr lang="it-IT" sz="4000" b="1" i="1" dirty="0" smtClean="0">
                <a:solidFill>
                  <a:srgbClr val="FF0000"/>
                </a:solidFill>
                <a:latin typeface="Comic Sans MS" pitchFamily="66" charset="0"/>
              </a:rPr>
              <a:t>a  </a:t>
            </a:r>
            <a:r>
              <a:rPr lang="it-IT" sz="4000" b="1" i="1" dirty="0">
                <a:solidFill>
                  <a:srgbClr val="FF0000"/>
                </a:solidFill>
                <a:latin typeface="Comic Sans MS" pitchFamily="66" charset="0"/>
              </a:rPr>
              <a:t>morte è fin dall’inizio</a:t>
            </a:r>
          </a:p>
        </p:txBody>
      </p:sp>
      <p:sp>
        <p:nvSpPr>
          <p:cNvPr id="9219" name="Rectangle 3"/>
          <p:cNvSpPr>
            <a:spLocks noGrp="1" noChangeArrowheads="1"/>
          </p:cNvSpPr>
          <p:nvPr>
            <p:ph type="body" idx="1"/>
          </p:nvPr>
        </p:nvSpPr>
        <p:spPr>
          <a:xfrm>
            <a:off x="381000" y="1357312"/>
            <a:ext cx="8367713" cy="5119688"/>
          </a:xfrm>
        </p:spPr>
        <p:txBody>
          <a:bodyPr>
            <a:normAutofit fontScale="92500" lnSpcReduction="20000"/>
          </a:bodyPr>
          <a:lstStyle/>
          <a:p>
            <a:pPr>
              <a:lnSpc>
                <a:spcPct val="90000"/>
              </a:lnSpc>
              <a:buNone/>
              <a:defRPr/>
            </a:pPr>
            <a:r>
              <a:rPr lang="it-IT" sz="2000" b="1" dirty="0" smtClean="0">
                <a:latin typeface="Comic Sans MS" pitchFamily="66" charset="0"/>
              </a:rPr>
              <a:t>   </a:t>
            </a:r>
            <a:endParaRPr lang="it-IT" sz="2400" b="1" dirty="0" smtClean="0"/>
          </a:p>
          <a:p>
            <a:pPr eaLnBrk="1" hangingPunct="1">
              <a:lnSpc>
                <a:spcPct val="90000"/>
              </a:lnSpc>
              <a:buFontTx/>
              <a:buNone/>
              <a:defRPr/>
            </a:pPr>
            <a:endParaRPr lang="it-IT" sz="2400" b="1" dirty="0" smtClean="0">
              <a:latin typeface="Comic Sans MS" pitchFamily="66" charset="0"/>
            </a:endParaRPr>
          </a:p>
          <a:p>
            <a:pPr eaLnBrk="1" hangingPunct="1">
              <a:lnSpc>
                <a:spcPct val="90000"/>
              </a:lnSpc>
              <a:buFontTx/>
              <a:buNone/>
              <a:defRPr/>
            </a:pPr>
            <a:r>
              <a:rPr lang="it-IT" sz="2800" b="1" dirty="0" smtClean="0">
                <a:latin typeface="Comic Sans MS" pitchFamily="66" charset="0"/>
              </a:rPr>
              <a:t>   La vita è un lungo interminabile distacco. E’ dalla nascita che iniziano le perdite e le frustrazioni connesse alla perdita fanno parte del processo di crescita. Con la perdita, l’assenza ci confrontiamo continuamente anche nella vita quotidiana (anche con la persona che ci sta accanto in occasione di momenti difficili possiamo essere messi di fronte alla sua </a:t>
            </a:r>
            <a:r>
              <a:rPr lang="it-IT" sz="2800" b="1" dirty="0" err="1" smtClean="0">
                <a:latin typeface="Comic Sans MS" pitchFamily="66" charset="0"/>
              </a:rPr>
              <a:t>assenza…</a:t>
            </a:r>
            <a:r>
              <a:rPr lang="it-IT" sz="2800" b="1" dirty="0" smtClean="0">
                <a:latin typeface="Comic Sans MS" pitchFamily="66" charset="0"/>
              </a:rPr>
              <a:t>)</a:t>
            </a:r>
          </a:p>
          <a:p>
            <a:pPr>
              <a:lnSpc>
                <a:spcPct val="90000"/>
              </a:lnSpc>
              <a:buNone/>
              <a:defRPr/>
            </a:pPr>
            <a:r>
              <a:rPr lang="it-IT" sz="2800" b="1" dirty="0" smtClean="0">
                <a:latin typeface="Comic Sans MS" pitchFamily="66" charset="0"/>
              </a:rPr>
              <a:t>	</a:t>
            </a:r>
            <a:r>
              <a:rPr lang="it-IT" sz="2800" b="1" dirty="0" smtClean="0">
                <a:solidFill>
                  <a:srgbClr val="FF0000"/>
                </a:solidFill>
                <a:latin typeface="Comic Sans MS" pitchFamily="66" charset="0"/>
              </a:rPr>
              <a:t>La consapevolezza  della mortalità è la chiave che l’uomo ha per comprendere qualcosa della condizione umana poiché la morte è la madre di tutti i limiti ed è l’elemento costitutivo della condizione umana</a:t>
            </a:r>
          </a:p>
          <a:p>
            <a:pPr>
              <a:lnSpc>
                <a:spcPct val="90000"/>
              </a:lnSpc>
              <a:buNone/>
              <a:defRPr/>
            </a:pPr>
            <a:endParaRPr lang="it-IT" sz="2800" b="1" dirty="0" smtClean="0">
              <a:solidFill>
                <a:srgbClr val="FF0000"/>
              </a:solidFill>
              <a:latin typeface="Comic Sans MS" pitchFamily="66" charset="0"/>
            </a:endParaRPr>
          </a:p>
          <a:p>
            <a:pPr eaLnBrk="1" hangingPunct="1">
              <a:lnSpc>
                <a:spcPct val="90000"/>
              </a:lnSpc>
              <a:buFontTx/>
              <a:buNone/>
              <a:defRPr/>
            </a:pPr>
            <a:endParaRPr lang="it-IT" sz="2400" b="1" dirty="0" smtClean="0">
              <a:latin typeface="Comic Sans MS" pitchFamily="66" charset="0"/>
            </a:endParaRPr>
          </a:p>
          <a:p>
            <a:pPr eaLnBrk="1" hangingPunct="1">
              <a:lnSpc>
                <a:spcPct val="90000"/>
              </a:lnSpc>
              <a:buFontTx/>
              <a:buNone/>
              <a:defRPr/>
            </a:pPr>
            <a:endParaRPr lang="it-IT" sz="2400" b="1" dirty="0" smtClean="0">
              <a:latin typeface="Comic Sans MS" pitchFamily="66" charset="0"/>
            </a:endParaRPr>
          </a:p>
          <a:p>
            <a:pPr algn="ctr" eaLnBrk="1" hangingPunct="1">
              <a:lnSpc>
                <a:spcPct val="90000"/>
              </a:lnSpc>
              <a:defRPr/>
            </a:pPr>
            <a:endParaRPr lang="it-IT" sz="2400" b="1" dirty="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a:buNone/>
            </a:pPr>
            <a:r>
              <a:rPr lang="it-IT" b="1" dirty="0" smtClean="0">
                <a:solidFill>
                  <a:srgbClr val="FF0000"/>
                </a:solidFill>
                <a:latin typeface="Comic Sans MS" pitchFamily="66" charset="0"/>
              </a:rPr>
              <a:t>  </a:t>
            </a:r>
            <a:r>
              <a:rPr lang="it-IT" sz="4800" b="1" i="1" dirty="0" smtClean="0">
                <a:solidFill>
                  <a:srgbClr val="FF0000"/>
                </a:solidFill>
                <a:latin typeface="Comic Sans MS" pitchFamily="66" charset="0"/>
              </a:rPr>
              <a:t>Chi insegnasse agli uomini a morire insegnerebbe loro a vivere </a:t>
            </a:r>
          </a:p>
          <a:p>
            <a:pPr>
              <a:buNone/>
            </a:pPr>
            <a:r>
              <a:rPr lang="it-IT" sz="4800" b="1" dirty="0" smtClean="0">
                <a:solidFill>
                  <a:srgbClr val="FF0000"/>
                </a:solidFill>
                <a:latin typeface="Comic Sans MS" pitchFamily="66" charset="0"/>
              </a:rPr>
              <a:t>               </a:t>
            </a:r>
            <a:r>
              <a:rPr lang="it-IT" sz="4000" b="1" dirty="0" smtClean="0">
                <a:solidFill>
                  <a:srgbClr val="FF0000"/>
                </a:solidFill>
                <a:latin typeface="Comic Sans MS" pitchFamily="66" charset="0"/>
              </a:rPr>
              <a:t>(</a:t>
            </a:r>
            <a:r>
              <a:rPr lang="it-IT" sz="4000" b="1" dirty="0" err="1" smtClean="0">
                <a:solidFill>
                  <a:srgbClr val="FF0000"/>
                </a:solidFill>
                <a:latin typeface="Comic Sans MS" pitchFamily="66" charset="0"/>
              </a:rPr>
              <a:t>Montaigne</a:t>
            </a:r>
            <a:r>
              <a:rPr lang="it-IT" sz="4000" b="1" dirty="0" smtClean="0">
                <a:solidFill>
                  <a:srgbClr val="FF0000"/>
                </a:solidFill>
              </a:rPr>
              <a:t>)</a:t>
            </a:r>
          </a:p>
          <a:p>
            <a:endParaRPr lang="it-IT"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1627</Words>
  <Application>Microsoft Office PowerPoint</Application>
  <PresentationFormat>Presentazione su schermo (4:3)</PresentationFormat>
  <Paragraphs>149</Paragraphs>
  <Slides>34</Slides>
  <Notes>1</Notes>
  <HiddenSlides>0</HiddenSlides>
  <MMClips>0</MMClips>
  <ScaleCrop>false</ScaleCrop>
  <HeadingPairs>
    <vt:vector size="4" baseType="variant">
      <vt:variant>
        <vt:lpstr>Tema</vt:lpstr>
      </vt:variant>
      <vt:variant>
        <vt:i4>1</vt:i4>
      </vt:variant>
      <vt:variant>
        <vt:lpstr>Titoli diapositive</vt:lpstr>
      </vt:variant>
      <vt:variant>
        <vt:i4>34</vt:i4>
      </vt:variant>
    </vt:vector>
  </HeadingPairs>
  <TitlesOfParts>
    <vt:vector size="35" baseType="lpstr">
      <vt:lpstr>Office Theme</vt:lpstr>
      <vt:lpstr>COMPRENDERE IL LUTTO: QUALE FORMAZIONE PER GLI OPERATORI</vt:lpstr>
      <vt:lpstr>Diapositiva 2</vt:lpstr>
      <vt:lpstr>Diapositiva 3</vt:lpstr>
      <vt:lpstr>Diapositiva 4</vt:lpstr>
      <vt:lpstr>Diapositiva 5</vt:lpstr>
      <vt:lpstr>Diapositiva 6</vt:lpstr>
      <vt:lpstr>Diapositiva 7</vt:lpstr>
      <vt:lpstr>Perché la  morte è fin dall’inizio</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I rischi per i curanti </vt:lpstr>
      <vt:lpstr>Diapositiva 26</vt:lpstr>
      <vt:lpstr>QUALE FORMAZIONE ?</vt:lpstr>
      <vt:lpstr>Formazione come…  </vt:lpstr>
      <vt:lpstr>FORMAZIONE</vt:lpstr>
      <vt:lpstr>Diapositiva 30</vt:lpstr>
      <vt:lpstr>Diapositiva 31</vt:lpstr>
      <vt:lpstr>Diapositiva 32</vt:lpstr>
      <vt:lpstr>Diapositiva 33</vt:lpstr>
      <vt:lpstr>Diapositiva 34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COMPRENDERE IL LUTTO: QUALE FORMAZIONE PER GLI OPERATORI</dc:title>
  <dc:creator>Paola</dc:creator>
  <cp:lastModifiedBy>Paola</cp:lastModifiedBy>
  <cp:revision>64</cp:revision>
  <dcterms:created xsi:type="dcterms:W3CDTF">2006-08-16T00:00:00Z</dcterms:created>
  <dcterms:modified xsi:type="dcterms:W3CDTF">2017-04-28T08:53:56Z</dcterms:modified>
</cp:coreProperties>
</file>